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Bree Serif" panose="020B0604020202020204" charset="0"/>
      <p:regular r:id="rId25"/>
    </p:embeddedFont>
    <p:embeddedFont>
      <p:font typeface="Didact Gothic" panose="020B0604020202020204" charset="0"/>
      <p:regular r:id="rId26"/>
    </p:embeddedFont>
    <p:embeddedFont>
      <p:font typeface="Roboto" panose="02000000000000000000" pitchFamily="2" charset="0"/>
      <p:regular r:id="rId27"/>
      <p:bold r:id="rId28"/>
      <p:italic r:id="rId29"/>
      <p:boldItalic r:id="rId30"/>
    </p:embeddedFont>
    <p:embeddedFont>
      <p:font typeface="Roboto Black" panose="02000000000000000000" pitchFamily="2" charset="0"/>
      <p:bold r:id="rId31"/>
      <p:boldItalic r:id="rId32"/>
    </p:embeddedFont>
    <p:embeddedFont>
      <p:font typeface="Roboto Light" panose="02000000000000000000" pitchFamily="2" charset="0"/>
      <p:regular r:id="rId33"/>
      <p:bold r:id="rId34"/>
      <p:italic r:id="rId35"/>
      <p:boldItalic r:id="rId36"/>
    </p:embeddedFont>
    <p:embeddedFont>
      <p:font typeface="Roboto Mono" panose="020B0604020202020204" charset="0"/>
      <p:regular r:id="rId37"/>
      <p:bold r:id="rId38"/>
      <p:italic r:id="rId39"/>
      <p:boldItalic r:id="rId40"/>
    </p:embeddedFont>
    <p:embeddedFont>
      <p:font typeface="Roboto Mono Thin" panose="020B0604020202020204"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
      <p:font typeface="Times" panose="02020603050405020304"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CDAB1B-B57F-4CA5-9C32-A3A9EBB0B50D}">
  <a:tblStyle styleId="{15CDAB1B-B57F-4CA5-9C32-A3A9EBB0B5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062" autoAdjust="0"/>
  </p:normalViewPr>
  <p:slideViewPr>
    <p:cSldViewPr snapToGrid="0">
      <p:cViewPr varScale="1">
        <p:scale>
          <a:sx n="130" d="100"/>
          <a:sy n="130" d="100"/>
        </p:scale>
        <p:origin x="86" y="21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4a492a50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4a492a50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team SPECTRUM and we will be presenting on the topic of Image Patch Upsampling in SRCNNs.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4a492a503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4a492a503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 sz="1400" b="1">
                <a:solidFill>
                  <a:schemeClr val="dk1"/>
                </a:solidFill>
              </a:rPr>
              <a:t>Definition</a:t>
            </a:r>
            <a:endParaRPr sz="14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 images, upsampling deals with the increasing the spatial resolution of while keeping the dimensions same. The colour coding and matrices are retained, with resolution enhanced.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 the process of upsampling, dimensions are increased that leads to a lot of pixels staying empty. Upsampling fills these </a:t>
            </a:r>
            <a:r>
              <a:rPr lang="en" b="1">
                <a:solidFill>
                  <a:schemeClr val="dk1"/>
                </a:solidFill>
              </a:rPr>
              <a:t>empty pixels</a:t>
            </a:r>
            <a:r>
              <a:rPr lang="en">
                <a:solidFill>
                  <a:schemeClr val="dk1"/>
                </a:solidFill>
              </a:rPr>
              <a:t>, a term known as </a:t>
            </a:r>
            <a:r>
              <a:rPr lang="en" b="1">
                <a:solidFill>
                  <a:schemeClr val="dk1"/>
                </a:solidFill>
              </a:rPr>
              <a:t>Zero-stuffing</a:t>
            </a:r>
            <a:r>
              <a:rPr lang="en">
                <a:solidFill>
                  <a:schemeClr val="dk1"/>
                </a:solidFill>
              </a:rPr>
              <a:t> in digital photography, with approximate and estimated data based on the input image.</a:t>
            </a:r>
            <a:endParaRPr>
              <a:solidFill>
                <a:schemeClr val="dk1"/>
              </a:solidFill>
            </a:endParaRPr>
          </a:p>
          <a:p>
            <a:pPr marL="457200" lvl="0" indent="0" algn="l" rtl="0">
              <a:lnSpc>
                <a:spcPct val="115000"/>
              </a:lnSpc>
              <a:spcBef>
                <a:spcPts val="1200"/>
              </a:spcBef>
              <a:spcAft>
                <a:spcPts val="0"/>
              </a:spcAft>
              <a:buNone/>
            </a:pPr>
            <a:r>
              <a:rPr lang="en" sz="1500" b="1">
                <a:solidFill>
                  <a:schemeClr val="dk1"/>
                </a:solidFill>
              </a:rPr>
              <a:t>Iterative Cropping</a:t>
            </a:r>
            <a:endParaRPr sz="15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 our case we take the output images generated from the </a:t>
            </a:r>
            <a:r>
              <a:rPr lang="en" b="1">
                <a:solidFill>
                  <a:schemeClr val="dk1"/>
                </a:solidFill>
              </a:rPr>
              <a:t>SRCNN </a:t>
            </a:r>
            <a:r>
              <a:rPr lang="en">
                <a:solidFill>
                  <a:schemeClr val="dk1"/>
                </a:solidFill>
              </a:rPr>
              <a:t>Model after 9000 epochs and iteratively crop the images using a custom function </a:t>
            </a:r>
            <a:r>
              <a:rPr lang="en" b="1">
                <a:solidFill>
                  <a:schemeClr val="dk1"/>
                </a:solidFill>
              </a:rPr>
              <a:t>get_image_crops() </a:t>
            </a:r>
            <a:r>
              <a:rPr lang="en">
                <a:solidFill>
                  <a:schemeClr val="dk1"/>
                </a:solidFill>
              </a:rPr>
              <a:t>from the </a:t>
            </a:r>
            <a:r>
              <a:rPr lang="en" b="1">
                <a:solidFill>
                  <a:schemeClr val="dk1"/>
                </a:solidFill>
              </a:rPr>
              <a:t>Postprocessing</a:t>
            </a:r>
            <a:r>
              <a:rPr lang="en">
                <a:solidFill>
                  <a:schemeClr val="dk1"/>
                </a:solidFill>
              </a:rPr>
              <a:t> Folder.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t>get_image_crops()</a:t>
            </a:r>
            <a:r>
              <a:rPr lang="en"/>
              <a:t> gets the crops by iteratively striding over the submatrices of given height and width (</a:t>
            </a:r>
            <a:r>
              <a:rPr lang="en" b="1"/>
              <a:t>default 160 pixels each</a:t>
            </a:r>
            <a:r>
              <a:rPr lang="en"/>
              <a:t>) and then returning these crops.</a:t>
            </a:r>
            <a:endParaRPr/>
          </a:p>
          <a:p>
            <a:pPr marL="457200" lvl="0" indent="-298450" algn="l" rtl="0">
              <a:lnSpc>
                <a:spcPct val="115000"/>
              </a:lnSpc>
              <a:spcBef>
                <a:spcPts val="0"/>
              </a:spcBef>
              <a:spcAft>
                <a:spcPts val="0"/>
              </a:spcAft>
              <a:buClr>
                <a:schemeClr val="dk1"/>
              </a:buClr>
              <a:buSzPts val="1100"/>
              <a:buChar char="●"/>
            </a:pPr>
            <a:r>
              <a:rPr lang="en"/>
              <a:t>Since the Output images are either </a:t>
            </a:r>
            <a:r>
              <a:rPr lang="en" b="1"/>
              <a:t>480 x 320 </a:t>
            </a:r>
            <a:r>
              <a:rPr lang="en"/>
              <a:t>or </a:t>
            </a:r>
            <a:r>
              <a:rPr lang="en" b="1"/>
              <a:t>320 x 480</a:t>
            </a:r>
            <a:r>
              <a:rPr lang="en"/>
              <a:t>, we will get a total of </a:t>
            </a:r>
            <a:r>
              <a:rPr lang="en" b="1"/>
              <a:t>6</a:t>
            </a:r>
            <a:r>
              <a:rPr lang="en"/>
              <a:t> crops per image with the default crop height and width (160)</a:t>
            </a:r>
            <a:endParaRPr/>
          </a:p>
          <a:p>
            <a:pPr marL="0" lvl="0" indent="0" algn="l" rtl="0">
              <a:lnSpc>
                <a:spcPct val="115000"/>
              </a:lnSpc>
              <a:spcBef>
                <a:spcPts val="1200"/>
              </a:spcBef>
              <a:spcAft>
                <a:spcPts val="0"/>
              </a:spcAft>
              <a:buNone/>
            </a:pPr>
            <a:r>
              <a:rPr lang="en" sz="1400" b="1"/>
              <a:t>Bicubic Interpolation Upsampling</a:t>
            </a:r>
            <a:endParaRPr sz="1400" b="1"/>
          </a:p>
          <a:p>
            <a:pPr marL="457200" lvl="0" indent="-298450" algn="l" rtl="0">
              <a:lnSpc>
                <a:spcPct val="115000"/>
              </a:lnSpc>
              <a:spcBef>
                <a:spcPts val="1200"/>
              </a:spcBef>
              <a:spcAft>
                <a:spcPts val="0"/>
              </a:spcAft>
              <a:buClr>
                <a:schemeClr val="dk1"/>
              </a:buClr>
              <a:buSzPts val="1100"/>
              <a:buChar char="●"/>
            </a:pPr>
            <a:r>
              <a:rPr lang="en">
                <a:solidFill>
                  <a:schemeClr val="dk1"/>
                </a:solidFill>
              </a:rPr>
              <a:t>We then use these Cropped Patches and upsample them using </a:t>
            </a:r>
            <a:r>
              <a:rPr lang="en" b="1">
                <a:solidFill>
                  <a:schemeClr val="dk1"/>
                </a:solidFill>
              </a:rPr>
              <a:t>bicubic interpolation.</a:t>
            </a:r>
            <a:r>
              <a:rPr lang="en">
                <a:solidFill>
                  <a:schemeClr val="dk1"/>
                </a:solidFill>
              </a:rPr>
              <a:t> We do that by using another custom function </a:t>
            </a:r>
            <a:r>
              <a:rPr lang="en" b="1">
                <a:solidFill>
                  <a:schemeClr val="dk1"/>
                </a:solidFill>
              </a:rPr>
              <a:t>upsample_images()</a:t>
            </a:r>
            <a:r>
              <a:rPr lang="en">
                <a:solidFill>
                  <a:schemeClr val="dk1"/>
                </a:solidFill>
              </a:rPr>
              <a:t> from the </a:t>
            </a:r>
            <a:r>
              <a:rPr lang="en" b="1">
                <a:solidFill>
                  <a:schemeClr val="dk1"/>
                </a:solidFill>
              </a:rPr>
              <a:t>Postprocessing</a:t>
            </a:r>
            <a:r>
              <a:rPr lang="en">
                <a:solidFill>
                  <a:schemeClr val="dk1"/>
                </a:solidFill>
              </a:rPr>
              <a:t> Folder.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Other upsampling techniques like </a:t>
            </a:r>
            <a:r>
              <a:rPr lang="en" b="1">
                <a:solidFill>
                  <a:schemeClr val="dk1"/>
                </a:solidFill>
              </a:rPr>
              <a:t>Bilinear Interpolation</a:t>
            </a:r>
            <a:r>
              <a:rPr lang="en">
                <a:solidFill>
                  <a:schemeClr val="dk1"/>
                </a:solidFill>
              </a:rPr>
              <a:t> can also be implemented, but we chose to go with Bicubic</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4a492a503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4a492a503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rPr>
              <a:t>We incorporate multiple metrics using different geometries such as Euclidean, Analytical, Differential, etc as it helps to understand all aspects and features of the image and its subsections to give a better and more accurate and comprehensive analysis.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These metrics</a:t>
            </a:r>
            <a:r>
              <a:rPr lang="en" sz="1200">
                <a:solidFill>
                  <a:schemeClr val="dk1"/>
                </a:solidFill>
                <a:highlight>
                  <a:srgbClr val="FFFFFF"/>
                </a:highlight>
              </a:rPr>
              <a:t> essentially quantify the degree of visual and semantic similarity of a pair of images. In other words, they compare two images and return a value that tells you how visually similar they are. It is done in 2 phases, feature extraction to describe the image content. These features can be extracted from the whole image or a particular section. This is followed by application of a suitable metric to assess the similarity of two images based on the feature space. </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Moving onto the evaluation metrics used to compare between the images before and after the upsampling phase, we use 6 metrics to compare between the images. They are PSNR, SSIM, RMSE, SRE, SAM, COS, </a:t>
            </a:r>
            <a:br>
              <a:rPr lang="en" sz="1200">
                <a:solidFill>
                  <a:schemeClr val="dk1"/>
                </a:solidFill>
              </a:rPr>
            </a:br>
            <a:br>
              <a:rPr lang="en" sz="1200">
                <a:solidFill>
                  <a:schemeClr val="dk1"/>
                </a:solidFill>
              </a:rPr>
            </a:br>
            <a:r>
              <a:rPr lang="en" sz="1200">
                <a:solidFill>
                  <a:schemeClr val="dk1"/>
                </a:solidFill>
              </a:rPr>
              <a:t>Other evaluation  metrics are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UIQ, ISSM and FSIM.</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4a492a503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4a492a503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shown the mathematical formulation of all the considered metrics. I will be giving a brief outlook on all of them.</a:t>
            </a:r>
            <a:endParaRPr/>
          </a:p>
          <a:p>
            <a:pPr marL="0" lvl="0" indent="0" algn="l" rtl="0">
              <a:spcBef>
                <a:spcPts val="0"/>
              </a:spcBef>
              <a:spcAft>
                <a:spcPts val="0"/>
              </a:spcAft>
              <a:buNone/>
            </a:pPr>
            <a:endParaRPr/>
          </a:p>
          <a:p>
            <a:pPr marL="0" lvl="0" indent="0" algn="l" rtl="0">
              <a:spcBef>
                <a:spcPts val="0"/>
              </a:spcBef>
              <a:spcAft>
                <a:spcPts val="0"/>
              </a:spcAft>
              <a:buNone/>
            </a:pPr>
            <a:r>
              <a:rPr lang="en"/>
              <a:t>PSNR Peak Signal to Noise Ratio measures the ratio between the maximum possible power of a signal and the power of corrupting noise that affects the fidelity of its representation. It is expressed on the decibel scale.</a:t>
            </a:r>
            <a:br>
              <a:rPr lang="en"/>
            </a:br>
            <a:endParaRPr/>
          </a:p>
          <a:p>
            <a:pPr marL="0" lvl="0" indent="0" algn="l" rtl="0">
              <a:spcBef>
                <a:spcPts val="0"/>
              </a:spcBef>
              <a:spcAft>
                <a:spcPts val="0"/>
              </a:spcAft>
              <a:buNone/>
            </a:pPr>
            <a:r>
              <a:rPr lang="en"/>
              <a:t>Where R - Maximum possible pixel value, </a:t>
            </a:r>
            <a:r>
              <a:rPr lang="en">
                <a:solidFill>
                  <a:schemeClr val="dk1"/>
                </a:solidFill>
              </a:rPr>
              <a:t>I1 is the Original Image, I2 is the Predicted Image, M - Number of Rows and N - Number of Columns</a:t>
            </a:r>
            <a:endParaRPr/>
          </a:p>
          <a:p>
            <a:pPr marL="0" lvl="0" indent="0" algn="l" rtl="0">
              <a:spcBef>
                <a:spcPts val="0"/>
              </a:spcBef>
              <a:spcAft>
                <a:spcPts val="0"/>
              </a:spcAft>
              <a:buNone/>
            </a:pPr>
            <a:endParaRPr/>
          </a:p>
          <a:p>
            <a:pPr marL="0" lvl="0" indent="0" algn="l" rtl="0">
              <a:spcBef>
                <a:spcPts val="0"/>
              </a:spcBef>
              <a:spcAft>
                <a:spcPts val="0"/>
              </a:spcAft>
              <a:buNone/>
            </a:pPr>
            <a:r>
              <a:rPr lang="en"/>
              <a:t>SSIM Structural Similarity Index Measure</a:t>
            </a:r>
            <a:endParaRPr/>
          </a:p>
          <a:p>
            <a:pPr marL="0" lvl="0" indent="0" algn="l" rtl="0">
              <a:spcBef>
                <a:spcPts val="0"/>
              </a:spcBef>
              <a:spcAft>
                <a:spcPts val="0"/>
              </a:spcAft>
              <a:buNone/>
            </a:pPr>
            <a:r>
              <a:rPr lang="en"/>
              <a:t>The SSIM metric quantifies image perception to the human eye. It ranges between [-1, 1]. </a:t>
            </a:r>
            <a:endParaRPr/>
          </a:p>
          <a:p>
            <a:pPr marL="0" lvl="0" indent="0" algn="l" rtl="0">
              <a:spcBef>
                <a:spcPts val="0"/>
              </a:spcBef>
              <a:spcAft>
                <a:spcPts val="0"/>
              </a:spcAft>
              <a:buNone/>
            </a:pPr>
            <a:endParaRPr/>
          </a:p>
          <a:p>
            <a:pPr marL="0" lvl="0" indent="0" algn="l" rtl="0">
              <a:spcBef>
                <a:spcPts val="0"/>
              </a:spcBef>
              <a:spcAft>
                <a:spcPts val="0"/>
              </a:spcAft>
              <a:buNone/>
            </a:pPr>
            <a:r>
              <a:rPr lang="en"/>
              <a:t>It is evaluated using the following equation </a:t>
            </a:r>
            <a:endParaRPr/>
          </a:p>
          <a:p>
            <a:pPr marL="0" lvl="0" indent="0" algn="l" rtl="0">
              <a:spcBef>
                <a:spcPts val="0"/>
              </a:spcBef>
              <a:spcAft>
                <a:spcPts val="0"/>
              </a:spcAft>
              <a:buNone/>
            </a:pPr>
            <a:r>
              <a:rPr lang="en"/>
              <a:t>Where, ux is Average of x, uy is </a:t>
            </a:r>
            <a:r>
              <a:rPr lang="en">
                <a:solidFill>
                  <a:schemeClr val="dk1"/>
                </a:solidFill>
              </a:rPr>
              <a:t>Average of x, sigma x is variance of x, sigma y is variance of y, sigma xy is covariance of x and y, c1 and c2 are constants and L is the Dynamic Range of Pixel Values.</a:t>
            </a:r>
            <a:endParaRPr/>
          </a:p>
          <a:p>
            <a:pPr marL="0" lvl="0" indent="0" algn="l" rtl="0">
              <a:spcBef>
                <a:spcPts val="0"/>
              </a:spcBef>
              <a:spcAft>
                <a:spcPts val="0"/>
              </a:spcAft>
              <a:buNone/>
            </a:pPr>
            <a:endParaRPr/>
          </a:p>
          <a:p>
            <a:pPr marL="0" lvl="0" indent="0" algn="l" rtl="0">
              <a:spcBef>
                <a:spcPts val="0"/>
              </a:spcBef>
              <a:spcAft>
                <a:spcPts val="0"/>
              </a:spcAft>
              <a:buNone/>
            </a:pPr>
            <a:r>
              <a:rPr lang="en"/>
              <a:t>RMSE Root Mean Square Error</a:t>
            </a:r>
            <a:endParaRPr/>
          </a:p>
          <a:p>
            <a:pPr marL="0" lvl="0" indent="0" algn="l" rtl="0">
              <a:spcBef>
                <a:spcPts val="0"/>
              </a:spcBef>
              <a:spcAft>
                <a:spcPts val="0"/>
              </a:spcAft>
              <a:buNone/>
            </a:pPr>
            <a:r>
              <a:rPr lang="en"/>
              <a:t>This metric measures the amount of change per pixel due to the processing and ranges from [0, 1].</a:t>
            </a:r>
            <a:endParaRPr/>
          </a:p>
          <a:p>
            <a:pPr marL="0" lvl="0" indent="0" algn="l" rtl="0">
              <a:spcBef>
                <a:spcPts val="0"/>
              </a:spcBef>
              <a:spcAft>
                <a:spcPts val="0"/>
              </a:spcAft>
              <a:buNone/>
            </a:pPr>
            <a:endParaRPr/>
          </a:p>
          <a:p>
            <a:pPr marL="0" lvl="0" indent="0" algn="l" rtl="0">
              <a:spcBef>
                <a:spcPts val="0"/>
              </a:spcBef>
              <a:spcAft>
                <a:spcPts val="0"/>
              </a:spcAft>
              <a:buNone/>
            </a:pPr>
            <a:r>
              <a:rPr lang="en"/>
              <a:t>with 0 meaning being the images being compared are identical. It is calculated using the following equation</a:t>
            </a:r>
            <a:endParaRPr/>
          </a:p>
          <a:p>
            <a:pPr marL="0" lvl="0" indent="0" algn="l" rtl="0">
              <a:spcBef>
                <a:spcPts val="0"/>
              </a:spcBef>
              <a:spcAft>
                <a:spcPts val="0"/>
              </a:spcAft>
              <a:buNone/>
            </a:pPr>
            <a:r>
              <a:rPr lang="en"/>
              <a:t>Where, I1 is the Original Image, I2 is the Predicted Image, M - Number of Rows and N - Number of Columns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4a492a503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4a492a503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SRE Signal to Reconstruction Error Ratio measures the error relative to the power of the signal. It is best suited for comparing images of varying brightness even when the peak intensity is constant. As upsampling Is considered, the brightness of the image is bound to change making it a very important metric to consider. It uses the decibel scale for computing the ratio similar to PSNR.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the equation used where “Ux” is the average of x.</a:t>
            </a:r>
            <a:endParaRPr/>
          </a:p>
          <a:p>
            <a:pPr marL="0" lvl="0" indent="0" algn="l" rtl="0">
              <a:spcBef>
                <a:spcPts val="0"/>
              </a:spcBef>
              <a:spcAft>
                <a:spcPts val="0"/>
              </a:spcAft>
              <a:buNone/>
            </a:pPr>
            <a:endParaRPr/>
          </a:p>
          <a:p>
            <a:pPr marL="0" lvl="0" indent="0" algn="l" rtl="0">
              <a:spcBef>
                <a:spcPts val="0"/>
              </a:spcBef>
              <a:spcAft>
                <a:spcPts val="0"/>
              </a:spcAft>
              <a:buNone/>
            </a:pPr>
            <a:r>
              <a:rPr lang="en"/>
              <a:t>SAM Spectral Angle Mapper is a physical based spectral classifier that determines the spectral similarity between two spectra by calculating the angle between the spectra and treating them as vectors in a space with dimensionality equal to the number of bands.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It is determined by the following equation where t,r is Image Pixel Spectrum, n is the Number of available spectral bands and b is the bandwidth</a:t>
            </a:r>
            <a:endParaRPr/>
          </a:p>
          <a:p>
            <a:pPr marL="0" lvl="0" indent="0" algn="l" rtl="0">
              <a:spcBef>
                <a:spcPts val="0"/>
              </a:spcBef>
              <a:spcAft>
                <a:spcPts val="0"/>
              </a:spcAft>
              <a:buNone/>
            </a:pPr>
            <a:endParaRPr/>
          </a:p>
          <a:p>
            <a:pPr marL="0" lvl="0" indent="0" algn="l" rtl="0">
              <a:spcBef>
                <a:spcPts val="0"/>
              </a:spcBef>
              <a:spcAft>
                <a:spcPts val="0"/>
              </a:spcAft>
              <a:buNone/>
            </a:pPr>
            <a:r>
              <a:rPr lang="en"/>
              <a:t>COS Cosine Similarity is a trigonometric measure that Quantifies the image similarity in terms of pose angle. It is essential the Euclidean Dot Product of the two images and ranges between [-1, 1] </a:t>
            </a:r>
            <a:endParaRPr/>
          </a:p>
          <a:p>
            <a:pPr marL="0" lvl="0" indent="0" algn="l" rtl="0">
              <a:spcBef>
                <a:spcPts val="0"/>
              </a:spcBef>
              <a:spcAft>
                <a:spcPts val="0"/>
              </a:spcAft>
              <a:buNone/>
            </a:pPr>
            <a:endParaRPr/>
          </a:p>
          <a:p>
            <a:pPr marL="0" lvl="0" indent="0" algn="l" rtl="0">
              <a:spcBef>
                <a:spcPts val="0"/>
              </a:spcBef>
              <a:spcAft>
                <a:spcPts val="0"/>
              </a:spcAft>
              <a:buNone/>
            </a:pPr>
            <a:r>
              <a:rPr lang="en"/>
              <a:t>which is the standard range of the cosine function. It can be calculated using the below equation for two images A and B. As the cosine function compute the similarity between two vectors, A and B represent the vector space of the input image parameters.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4a492a503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4a492a503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Moving onto few other metrics such as UIQ: Universal Image Quality index. </a:t>
            </a:r>
            <a:r>
              <a:rPr lang="en">
                <a:solidFill>
                  <a:schemeClr val="dk1"/>
                </a:solidFill>
                <a:highlight>
                  <a:srgbClr val="FFFFFF"/>
                </a:highlight>
              </a:rPr>
              <a:t>ISSM: Information theoretic-based Statistic Similarity Measure. </a:t>
            </a:r>
            <a:endParaRPr/>
          </a:p>
          <a:p>
            <a:pPr marL="0" lvl="0" indent="0" algn="l" rtl="0">
              <a:spcBef>
                <a:spcPts val="0"/>
              </a:spcBef>
              <a:spcAft>
                <a:spcPts val="0"/>
              </a:spcAft>
              <a:buNone/>
            </a:pPr>
            <a:r>
              <a:rPr lang="en"/>
              <a:t>FSIM: Feature Similarity Indexing Method. </a:t>
            </a:r>
            <a:r>
              <a:rPr lang="en">
                <a:solidFill>
                  <a:schemeClr val="dk1"/>
                </a:solidFill>
              </a:rPr>
              <a:t>A single iteration of running these metrics on a couple of images caused the RAM to exceed and a session crash.</a:t>
            </a:r>
            <a:endParaRPr/>
          </a:p>
          <a:p>
            <a:pPr marL="0" lvl="0" indent="0" algn="l" rtl="0">
              <a:spcBef>
                <a:spcPts val="0"/>
              </a:spcBef>
              <a:spcAft>
                <a:spcPts val="0"/>
              </a:spcAft>
              <a:buNone/>
            </a:pPr>
            <a:r>
              <a:rPr lang="en"/>
              <a:t>These metrics caused a session crash for a single comparison making them an unviable option to be incorporated in our analysis. It will take too long to run them for over 4000+ comparisons leading to memory and time issues.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4a492a503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4a492a503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onto the results of the 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4dbda55d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04dbda55d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4dbda55d2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4dbda55d2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4dbda55d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4dbda55d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300"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04dbda55d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04dbda55d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4a492a503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4a492a50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Upsampling is defined as expansion of an image resolution to a scale which is bigger than it’s current scale. It is an estimation model that approximates the current image pixels and resizes and fills up the unknown pixels.</a:t>
            </a:r>
            <a:br>
              <a:rPr lang="en" sz="1400"/>
            </a:br>
            <a:endParaRPr sz="1400">
              <a:solidFill>
                <a:schemeClr val="dk1"/>
              </a:solidFill>
            </a:endParaRPr>
          </a:p>
          <a:p>
            <a:pPr marL="0" lvl="0" indent="0" algn="l" rtl="0">
              <a:spcBef>
                <a:spcPts val="0"/>
              </a:spcBef>
              <a:spcAft>
                <a:spcPts val="0"/>
              </a:spcAft>
              <a:buClr>
                <a:schemeClr val="dk1"/>
              </a:buClr>
              <a:buSzPts val="1100"/>
              <a:buFont typeface="Arial"/>
              <a:buNone/>
            </a:pPr>
            <a:r>
              <a:rPr lang="en" sz="1600" b="1">
                <a:solidFill>
                  <a:schemeClr val="dk1"/>
                </a:solidFill>
              </a:rPr>
              <a:t>Description</a:t>
            </a:r>
            <a:endParaRPr sz="1600" b="1">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Upsampling was first introduced in the concept of </a:t>
            </a:r>
            <a:r>
              <a:rPr lang="en" sz="1400" b="1">
                <a:solidFill>
                  <a:schemeClr val="dk1"/>
                </a:solidFill>
              </a:rPr>
              <a:t>digital signals processing </a:t>
            </a:r>
            <a:r>
              <a:rPr lang="en" sz="1400">
                <a:solidFill>
                  <a:schemeClr val="dk1"/>
                </a:solidFill>
              </a:rPr>
              <a:t>after which it was extended to the image processing domain.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It does </a:t>
            </a:r>
            <a:r>
              <a:rPr lang="en" sz="1400" b="1">
                <a:solidFill>
                  <a:schemeClr val="dk1"/>
                </a:solidFill>
              </a:rPr>
              <a:t>zero stuffing </a:t>
            </a:r>
            <a:r>
              <a:rPr lang="en" sz="1400">
                <a:solidFill>
                  <a:schemeClr val="dk1"/>
                </a:solidFill>
              </a:rPr>
              <a:t>of signals onto the </a:t>
            </a:r>
            <a:r>
              <a:rPr lang="en" sz="1400" b="1">
                <a:solidFill>
                  <a:schemeClr val="dk1"/>
                </a:solidFill>
              </a:rPr>
              <a:t>main sample (original image)</a:t>
            </a:r>
            <a:r>
              <a:rPr lang="en" sz="1400">
                <a:solidFill>
                  <a:schemeClr val="dk1"/>
                </a:solidFill>
              </a:rPr>
              <a:t> when it resizes - we get blank/missing spaces or zero spaces that needs to get estimated as the resolution increases</a:t>
            </a:r>
            <a:endParaRPr sz="1400">
              <a:solidFill>
                <a:schemeClr val="dk1"/>
              </a:solidFill>
            </a:endParaRPr>
          </a:p>
          <a:p>
            <a:pPr marL="457200" lvl="0" indent="0" algn="l" rtl="0">
              <a:spcBef>
                <a:spcPts val="0"/>
              </a:spcBef>
              <a:spcAft>
                <a:spcPts val="0"/>
              </a:spcAft>
              <a:buNone/>
            </a:pPr>
            <a:endParaRPr sz="1400"/>
          </a:p>
          <a:p>
            <a:pPr marL="0" lvl="0" indent="0" algn="l" rtl="0">
              <a:spcBef>
                <a:spcPts val="0"/>
              </a:spcBef>
              <a:spcAft>
                <a:spcPts val="0"/>
              </a:spcAft>
              <a:buNone/>
            </a:pPr>
            <a:br>
              <a:rPr lang="en" sz="1400"/>
            </a:br>
            <a:r>
              <a:rPr lang="en" sz="1800" b="1"/>
              <a:t>Applications</a:t>
            </a:r>
            <a:endParaRPr sz="1800" b="1"/>
          </a:p>
          <a:p>
            <a:pPr marL="457200" lvl="0" indent="-317500" algn="l" rtl="0">
              <a:spcBef>
                <a:spcPts val="0"/>
              </a:spcBef>
              <a:spcAft>
                <a:spcPts val="0"/>
              </a:spcAft>
              <a:buSzPts val="1400"/>
              <a:buChar char="●"/>
            </a:pPr>
            <a:r>
              <a:rPr lang="en" sz="1400"/>
              <a:t>In digital photography, upsampling is generally used in post processing phase to increase the resolution of images. </a:t>
            </a:r>
            <a:endParaRPr sz="1400"/>
          </a:p>
          <a:p>
            <a:pPr marL="457200" lvl="0" indent="-317500" algn="l" rtl="0">
              <a:spcBef>
                <a:spcPts val="0"/>
              </a:spcBef>
              <a:spcAft>
                <a:spcPts val="0"/>
              </a:spcAft>
              <a:buSzPts val="1400"/>
              <a:buChar char="●"/>
            </a:pPr>
            <a:r>
              <a:rPr lang="en" sz="1400" b="1"/>
              <a:t>Visual Appeal Factors - </a:t>
            </a:r>
            <a:r>
              <a:rPr lang="en" sz="1400"/>
              <a:t>Image Smoothening</a:t>
            </a:r>
            <a:r>
              <a:rPr lang="en" sz="1400" b="1"/>
              <a:t>, </a:t>
            </a:r>
            <a:r>
              <a:rPr lang="en" sz="1400"/>
              <a:t>Reduced Pixelation, Noise Elimination, Image Consistency can be increased</a:t>
            </a:r>
            <a:endParaRPr sz="1400"/>
          </a:p>
          <a:p>
            <a:pPr marL="457200" lvl="0" indent="-317500" algn="l" rtl="0">
              <a:spcBef>
                <a:spcPts val="0"/>
              </a:spcBef>
              <a:spcAft>
                <a:spcPts val="0"/>
              </a:spcAft>
              <a:buSzPts val="1400"/>
              <a:buChar char="●"/>
            </a:pPr>
            <a:r>
              <a:rPr lang="en" sz="1400" b="1"/>
              <a:t>UHD - </a:t>
            </a:r>
            <a:r>
              <a:rPr lang="en" sz="1400"/>
              <a:t>In the pixels of extremely high resolution images such as UHD images to make them indistinctive during the pixel classification process.</a:t>
            </a: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04dbda55d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4dbda55d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4a492a503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04a492a503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Saw the impact of Deprocessing iteratively while extracting the deblurred images after every epoch of the training model. We saw the image comparison and</a:t>
            </a:r>
            <a:endParaRPr/>
          </a:p>
          <a:p>
            <a:pPr marL="0" lvl="0" indent="0" algn="l" rtl="0">
              <a:spcBef>
                <a:spcPts val="0"/>
              </a:spcBef>
              <a:spcAft>
                <a:spcPts val="0"/>
              </a:spcAft>
              <a:buClr>
                <a:schemeClr val="dk1"/>
              </a:buClr>
              <a:buSzPts val="1100"/>
              <a:buFont typeface="Arial"/>
              <a:buNone/>
            </a:pPr>
            <a:r>
              <a:rPr lang="en"/>
              <a:t>brightness/resolution after every epoch and the difference in PSNR during the deblurring process.</a:t>
            </a:r>
            <a:endParaRPr/>
          </a:p>
          <a:p>
            <a:pPr marL="0" lvl="0" indent="0" algn="l" rtl="0">
              <a:spcBef>
                <a:spcPts val="0"/>
              </a:spcBef>
              <a:spcAft>
                <a:spcPts val="0"/>
              </a:spcAft>
              <a:buClr>
                <a:schemeClr val="dk1"/>
              </a:buClr>
              <a:buSzPts val="1100"/>
              <a:buFont typeface="Arial"/>
              <a:buNone/>
            </a:pPr>
            <a:r>
              <a:rPr lang="en"/>
              <a:t>Saw the upsampling in each iterative crop of the SRCNN output image and noticed the difference in the resolution pre and post upsampling.</a:t>
            </a:r>
            <a:endParaRPr/>
          </a:p>
          <a:p>
            <a:pPr marL="0" lvl="0" indent="0" algn="l" rtl="0">
              <a:spcBef>
                <a:spcPts val="0"/>
              </a:spcBef>
              <a:spcAft>
                <a:spcPts val="0"/>
              </a:spcAft>
              <a:buClr>
                <a:schemeClr val="dk1"/>
              </a:buClr>
              <a:buSzPts val="1100"/>
              <a:buFont typeface="Arial"/>
              <a:buNone/>
            </a:pPr>
            <a:r>
              <a:rPr lang="en"/>
              <a:t>Built a comprehensive image similarity comparison using a host of metrics and their library implementations to see a vivid comparison across the metrics.</a:t>
            </a:r>
            <a:endParaRPr/>
          </a:p>
          <a:p>
            <a:pPr marL="0" lvl="0" indent="0" algn="l" rtl="0">
              <a:spcBef>
                <a:spcPts val="0"/>
              </a:spcBef>
              <a:spcAft>
                <a:spcPts val="0"/>
              </a:spcAft>
              <a:buClr>
                <a:schemeClr val="dk1"/>
              </a:buClr>
              <a:buSzPts val="1100"/>
              <a:buFont typeface="Arial"/>
              <a:buNone/>
            </a:pPr>
            <a:r>
              <a:rPr lang="en"/>
              <a:t>Plotted graphs to give a better graphical understanding of the upsampling behaviour in our model.</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4a492a503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4a492a503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now open to questions from the students as well as the faculty and instructors</a:t>
            </a:r>
            <a:endParaRPr/>
          </a:p>
          <a:p>
            <a:pPr marL="0" lvl="0" indent="0" algn="l" rtl="0">
              <a:spcBef>
                <a:spcPts val="0"/>
              </a:spcBef>
              <a:spcAft>
                <a:spcPts val="0"/>
              </a:spcAft>
              <a:buNone/>
            </a:pPr>
            <a:endParaRPr/>
          </a:p>
          <a:p>
            <a:pPr marL="0" lvl="0" indent="0" algn="l" rtl="0">
              <a:spcBef>
                <a:spcPts val="0"/>
              </a:spcBef>
              <a:spcAft>
                <a:spcPts val="0"/>
              </a:spcAft>
              <a:buNone/>
            </a:pPr>
            <a:r>
              <a:rPr lang="en" sz="1400" b="1"/>
              <a:t>Why did we choose Bicubic and not any other upsampling technique?</a:t>
            </a:r>
            <a:endParaRPr sz="1400" b="1"/>
          </a:p>
          <a:p>
            <a:pPr marL="457200" lvl="0" indent="-298450" algn="l" rtl="0">
              <a:spcBef>
                <a:spcPts val="0"/>
              </a:spcBef>
              <a:spcAft>
                <a:spcPts val="0"/>
              </a:spcAft>
              <a:buSzPts val="1100"/>
              <a:buChar char="●"/>
            </a:pPr>
            <a:r>
              <a:rPr lang="en" b="1"/>
              <a:t>Nearest Neighbour </a:t>
            </a:r>
            <a:r>
              <a:rPr lang="en"/>
              <a:t>- Fills the missing pixels up with whatever original pixel is the nearest to it, so it kinda looks like a step function - </a:t>
            </a:r>
            <a:r>
              <a:rPr lang="en" b="1"/>
              <a:t>pixelated. </a:t>
            </a:r>
            <a:r>
              <a:rPr lang="en"/>
              <a:t>Our images are of real life scenarios and hence we want the boundaries smoother</a:t>
            </a:r>
            <a:endParaRPr/>
          </a:p>
          <a:p>
            <a:pPr marL="457200" lvl="0" indent="-298450" algn="l" rtl="0">
              <a:spcBef>
                <a:spcPts val="0"/>
              </a:spcBef>
              <a:spcAft>
                <a:spcPts val="0"/>
              </a:spcAft>
              <a:buSzPts val="1100"/>
              <a:buChar char="●"/>
            </a:pPr>
            <a:r>
              <a:rPr lang="en" b="1"/>
              <a:t>Bilinear - </a:t>
            </a:r>
            <a:r>
              <a:rPr lang="en"/>
              <a:t>While Bilinear makes a linear relationship between original pixels to get the missing pixels, it becomes bad when the scaling factor is more than 3.</a:t>
            </a:r>
            <a:endParaRPr/>
          </a:p>
          <a:p>
            <a:pPr marL="914400" lvl="1" indent="-298450" algn="l" rtl="0">
              <a:spcBef>
                <a:spcPts val="0"/>
              </a:spcBef>
              <a:spcAft>
                <a:spcPts val="0"/>
              </a:spcAft>
              <a:buSzPts val="1100"/>
              <a:buChar char="○"/>
            </a:pPr>
            <a:r>
              <a:rPr lang="en"/>
              <a:t>This will make it not a good choice when we decrease the crop size to say </a:t>
            </a:r>
            <a:r>
              <a:rPr lang="en" b="1"/>
              <a:t>80x80</a:t>
            </a:r>
            <a:r>
              <a:rPr lang="en"/>
              <a:t> and get </a:t>
            </a:r>
            <a:r>
              <a:rPr lang="en" b="1"/>
              <a:t>24 </a:t>
            </a:r>
            <a:r>
              <a:rPr lang="en"/>
              <a:t>crops or even say </a:t>
            </a:r>
            <a:r>
              <a:rPr lang="en" b="1"/>
              <a:t>40 x 40</a:t>
            </a:r>
            <a:r>
              <a:rPr lang="en"/>
              <a:t> and get </a:t>
            </a:r>
            <a:r>
              <a:rPr lang="en" b="1"/>
              <a:t>96</a:t>
            </a:r>
            <a:r>
              <a:rPr lang="en"/>
              <a:t> crops - In those cases to resize back to Original Image size we’ll need to use very big scaling factors</a:t>
            </a:r>
            <a:endParaRPr/>
          </a:p>
          <a:p>
            <a:pPr marL="914400" lvl="1" indent="-298450" algn="l" rtl="0">
              <a:spcBef>
                <a:spcPts val="0"/>
              </a:spcBef>
              <a:spcAft>
                <a:spcPts val="0"/>
              </a:spcAft>
              <a:buSzPts val="1100"/>
              <a:buChar char="○"/>
            </a:pPr>
            <a:r>
              <a:rPr lang="en"/>
              <a:t>Bilinear is also not good with </a:t>
            </a:r>
            <a:r>
              <a:rPr lang="en" b="1"/>
              <a:t>steep contrasts </a:t>
            </a:r>
            <a:r>
              <a:rPr lang="en"/>
              <a:t>as seen in many images in BSDS500 vivid colour images as then it would lead to steep lines and hence bad upscaling</a:t>
            </a:r>
            <a:endParaRPr/>
          </a:p>
          <a:p>
            <a:pPr marL="457200" lvl="0" indent="-298450" algn="l" rtl="0">
              <a:spcBef>
                <a:spcPts val="0"/>
              </a:spcBef>
              <a:spcAft>
                <a:spcPts val="0"/>
              </a:spcAft>
              <a:buSzPts val="1100"/>
              <a:buChar char="●"/>
            </a:pPr>
            <a:r>
              <a:rPr lang="en" b="1"/>
              <a:t>Bicubic - </a:t>
            </a:r>
            <a:r>
              <a:rPr lang="en">
                <a:solidFill>
                  <a:schemeClr val="dk1"/>
                </a:solidFill>
              </a:rPr>
              <a:t>This can help do complex shapes and hence have better smoothness with very less pixelation</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However there might be chances of </a:t>
            </a:r>
            <a:r>
              <a:rPr lang="en" b="1">
                <a:solidFill>
                  <a:schemeClr val="dk1"/>
                </a:solidFill>
              </a:rPr>
              <a:t>overshooting </a:t>
            </a:r>
            <a:r>
              <a:rPr lang="en">
                <a:solidFill>
                  <a:schemeClr val="dk1"/>
                </a:solidFill>
              </a:rPr>
              <a:t>and </a:t>
            </a:r>
            <a:r>
              <a:rPr lang="en" b="1">
                <a:solidFill>
                  <a:schemeClr val="dk1"/>
                </a:solidFill>
              </a:rPr>
              <a:t>undershooting </a:t>
            </a:r>
            <a:r>
              <a:rPr lang="en">
                <a:solidFill>
                  <a:schemeClr val="dk1"/>
                </a:solidFill>
              </a:rPr>
              <a:t>near boundaries of colour spaces say at 0 or 255</a:t>
            </a:r>
            <a:endParaRPr>
              <a:solidFill>
                <a:schemeClr val="dk1"/>
              </a:solidFill>
            </a:endParaRPr>
          </a:p>
          <a:p>
            <a:pPr marL="457200" lvl="0" indent="0" algn="l" rtl="0">
              <a:spcBef>
                <a:spcPts val="0"/>
              </a:spcBef>
              <a:spcAft>
                <a:spcPts val="0"/>
              </a:spcAft>
              <a:buNone/>
            </a:pPr>
            <a:r>
              <a:rPr lang="en"/>
              <a:t> </a:t>
            </a:r>
            <a:endParaRPr/>
          </a:p>
          <a:p>
            <a:pPr marL="0" lvl="0" indent="0" algn="l" rtl="0">
              <a:spcBef>
                <a:spcPts val="0"/>
              </a:spcBef>
              <a:spcAft>
                <a:spcPts val="0"/>
              </a:spcAft>
              <a:buClr>
                <a:schemeClr val="dk1"/>
              </a:buClr>
              <a:buSzPts val="1100"/>
              <a:buFont typeface="Arial"/>
              <a:buNone/>
            </a:pPr>
            <a:r>
              <a:rPr lang="en" sz="1400" b="1"/>
              <a:t>Does picking a particular crop size give the best results during the upsampling?</a:t>
            </a:r>
            <a:endParaRPr sz="1400" b="1"/>
          </a:p>
          <a:p>
            <a:pPr marL="0" lvl="0" indent="0" algn="l" rtl="0">
              <a:spcBef>
                <a:spcPts val="0"/>
              </a:spcBef>
              <a:spcAft>
                <a:spcPts val="0"/>
              </a:spcAft>
              <a:buClr>
                <a:schemeClr val="dk1"/>
              </a:buClr>
              <a:buSzPts val="1100"/>
              <a:buFont typeface="Arial"/>
              <a:buNone/>
            </a:pPr>
            <a:endParaRPr sz="1400" b="1"/>
          </a:p>
          <a:p>
            <a:pPr marL="0" lvl="0" indent="0" algn="l" rtl="0">
              <a:spcBef>
                <a:spcPts val="0"/>
              </a:spcBef>
              <a:spcAft>
                <a:spcPts val="0"/>
              </a:spcAft>
              <a:buClr>
                <a:schemeClr val="dk1"/>
              </a:buClr>
              <a:buSzPts val="1100"/>
              <a:buFont typeface="Arial"/>
              <a:buNone/>
            </a:pPr>
            <a:r>
              <a:rPr lang="en" sz="1300"/>
              <a:t>We see that picking a large crop size gives a better result in upsampling. Bicubic uses the weighted average of 16 neighbouring pixels to compute the pixel that needs to be zero stuffed. A bigger crop size will give more pixels and more</a:t>
            </a:r>
            <a:endParaRPr sz="1300"/>
          </a:p>
          <a:p>
            <a:pPr marL="0" lvl="0" indent="0" algn="l" rtl="0">
              <a:spcBef>
                <a:spcPts val="0"/>
              </a:spcBef>
              <a:spcAft>
                <a:spcPts val="0"/>
              </a:spcAft>
              <a:buClr>
                <a:schemeClr val="dk1"/>
              </a:buClr>
              <a:buSzPts val="1100"/>
              <a:buFont typeface="Arial"/>
              <a:buNone/>
            </a:pPr>
            <a:r>
              <a:rPr lang="en" sz="1300"/>
              <a:t>Data to compute giving a better approximation of the zero stuffing. The scale factor during the upsampling is lower in a bigger crop size giving a better and more accurate scalable image.</a:t>
            </a:r>
            <a:endParaRPr sz="1300"/>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 sz="1400" b="1"/>
              <a:t>Question regarding change in the color space BGR to RGB and deprocessing part?</a:t>
            </a:r>
            <a:endParaRPr sz="1400" b="1"/>
          </a:p>
          <a:p>
            <a:pPr marL="0" lvl="0" indent="0" algn="l" rtl="0">
              <a:spcBef>
                <a:spcPts val="0"/>
              </a:spcBef>
              <a:spcAft>
                <a:spcPts val="0"/>
              </a:spcAft>
              <a:buClr>
                <a:schemeClr val="dk1"/>
              </a:buClr>
              <a:buSzPts val="1100"/>
              <a:buFont typeface="Arial"/>
              <a:buNone/>
            </a:pPr>
            <a:r>
              <a:rPr lang="en" sz="1400" b="1"/>
              <a:t>What other evaluation metrics can you think of?</a:t>
            </a:r>
            <a:endParaRPr sz="1400" b="1"/>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b="1"/>
              <a:t>Why is upsampling as a post processing step and not in the beginning or anywhere in between?</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Why is bicubic upsampling done only square matrices?</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What change have you actually made in the Model from before?</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a:t>We modified the post processing phase on the model to upsample iterative crops of a particular image and apply image similarity metrics</a:t>
            </a:r>
            <a:endParaRPr sz="1400"/>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300" b="1">
                <a:solidFill>
                  <a:schemeClr val="dk1"/>
                </a:solidFill>
              </a:rPr>
              <a:t>Why this when recent Deep SR Methods are more powerful?</a:t>
            </a:r>
            <a:endParaRPr sz="1300" b="1">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Since the advent of SR-CNN, a variety of CNN networks with deeper and denser network structure like  have been like </a:t>
            </a:r>
            <a:r>
              <a:rPr lang="en" sz="1300" b="1">
                <a:solidFill>
                  <a:schemeClr val="dk1"/>
                </a:solidFill>
              </a:rPr>
              <a:t>SRDenseNet (67 Conv 2 Deconv Layers), SR-ILLNN (15 Conv Layers 2 DeConv layers), SR-SLNN (7 Conv Layers 2 DeConv Layers)  </a:t>
            </a:r>
            <a:r>
              <a:rPr lang="en" sz="1300">
                <a:solidFill>
                  <a:schemeClr val="dk1"/>
                </a:solidFill>
              </a:rPr>
              <a:t>etc but they are much  hard to implement, slow</a:t>
            </a:r>
            <a:endParaRPr sz="13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sz="1300" b="1">
                <a:solidFill>
                  <a:schemeClr val="dk1"/>
                </a:solidFill>
              </a:rPr>
              <a:t>Why these Kernel Sizes? </a:t>
            </a:r>
            <a:endParaRPr sz="1300" b="1">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The Filter 2 Fixed to </a:t>
            </a:r>
            <a:r>
              <a:rPr lang="en" sz="1300" b="1">
                <a:solidFill>
                  <a:schemeClr val="dk1"/>
                </a:solidFill>
              </a:rPr>
              <a:t>1 x `1 </a:t>
            </a:r>
            <a:r>
              <a:rPr lang="en" sz="1300">
                <a:solidFill>
                  <a:schemeClr val="dk1"/>
                </a:solidFill>
              </a:rPr>
              <a:t>as that makes comparison to Sparse Coding Method Easier</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However Increasing the 2nd Filter helps in utilizing more  neighborhood information in the mapping stage hence higher performance (9 - 3 - 5 &lt; 9 - 5 -5 )</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However Deployment Speed drastically decreases as the number of parameters increases. </a:t>
            </a:r>
            <a:r>
              <a:rPr lang="en" sz="1300" b="1">
                <a:solidFill>
                  <a:schemeClr val="dk1"/>
                </a:solidFill>
              </a:rPr>
              <a:t>Low speed for marginal performance increase</a:t>
            </a:r>
            <a:endParaRPr sz="1300" b="1">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 9-1-5 - 8,032</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 9-3-5 - 24,416</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9-5-5 - 57,184 respectively.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The complexity of 9-5-5 is almost twice of 9-3-5,</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 sz="1300" b="1">
                <a:solidFill>
                  <a:schemeClr val="dk1"/>
                </a:solidFill>
              </a:rPr>
              <a:t>Why ony Y channel?</a:t>
            </a:r>
            <a:endParaRPr sz="1300" b="1">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Our method is flexible to accept more channels without altering the learning mechanism and network design.</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In particular, it can readily deal with three channels simultaneously by setting the input channels to c = 3.</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However Performing on the Y channel leads to much better performance as it is the Luminance Channel</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But also if we use </a:t>
            </a:r>
            <a:r>
              <a:rPr lang="en" sz="1300" b="1">
                <a:solidFill>
                  <a:schemeClr val="dk1"/>
                </a:solidFill>
              </a:rPr>
              <a:t>Y pre-train</a:t>
            </a:r>
            <a:r>
              <a:rPr lang="en" sz="1300">
                <a:solidFill>
                  <a:schemeClr val="dk1"/>
                </a:solidFill>
              </a:rPr>
              <a:t> we get much better performance than the original method as described in the channel</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first, to guarantee the performance on  the Y channel, we only use the MSE of the Y channel as the loss to pre-train the network.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Then we employ the MSE of all channels to fine-tune the parameters	</a:t>
            </a:r>
            <a:endParaRPr sz="1300">
              <a:solidFill>
                <a:schemeClr val="dk1"/>
              </a:solidFill>
            </a:endParaRPr>
          </a:p>
          <a:p>
            <a:pPr marL="45720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4a492a503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4a492a503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Upsample certain regions in High-Resolution Images and see the impact of upsampling in the quest of clearer High-Resolution Images.</a:t>
            </a:r>
            <a:endParaRPr sz="1400"/>
          </a:p>
          <a:p>
            <a:pPr marL="0" lvl="0" indent="0" algn="l" rtl="0">
              <a:spcBef>
                <a:spcPts val="0"/>
              </a:spcBef>
              <a:spcAft>
                <a:spcPts val="0"/>
              </a:spcAft>
              <a:buClr>
                <a:schemeClr val="dk1"/>
              </a:buClr>
              <a:buSzPts val="1100"/>
              <a:buFont typeface="Arial"/>
              <a:buNone/>
            </a:pPr>
            <a:r>
              <a:rPr lang="en" sz="1400"/>
              <a:t>Post-process images after the output of the SRCNN model by extracting certain regions and apply upsampling techniques on them.</a:t>
            </a:r>
            <a:endParaRPr sz="1400"/>
          </a:p>
          <a:p>
            <a:pPr marL="0" lvl="0" indent="0" algn="l" rtl="0">
              <a:spcBef>
                <a:spcPts val="0"/>
              </a:spcBef>
              <a:spcAft>
                <a:spcPts val="0"/>
              </a:spcAft>
              <a:buClr>
                <a:schemeClr val="dk1"/>
              </a:buClr>
              <a:buSzPts val="1100"/>
              <a:buFont typeface="Arial"/>
              <a:buNone/>
            </a:pPr>
            <a:r>
              <a:rPr lang="en" sz="1400"/>
              <a:t>Use multiple image similarity metrics and prepare a comprehensive analysis on how each similarity metric contrasts the upsampled and input images</a:t>
            </a:r>
            <a:endParaRPr sz="1400"/>
          </a:p>
          <a:p>
            <a:pPr marL="0" lvl="0" indent="0" algn="l" rtl="0">
              <a:spcBef>
                <a:spcPts val="0"/>
              </a:spcBef>
              <a:spcAft>
                <a:spcPts val="0"/>
              </a:spcAft>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4a492a503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4a492a503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will move onto the methodology of the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4a492a503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4a492a503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classify and contrast the upsampling techniques based on the their behaviour to the assigned input images </a:t>
            </a:r>
            <a:endParaRPr/>
          </a:p>
          <a:p>
            <a:pPr marL="0" lvl="0" indent="0" algn="l" rtl="0">
              <a:spcBef>
                <a:spcPts val="0"/>
              </a:spcBef>
              <a:spcAft>
                <a:spcPts val="0"/>
              </a:spcAft>
              <a:buNone/>
            </a:pPr>
            <a:endParaRPr/>
          </a:p>
          <a:p>
            <a:pPr marL="0" lvl="0" indent="0" algn="l" rtl="0">
              <a:spcBef>
                <a:spcPts val="0"/>
              </a:spcBef>
              <a:spcAft>
                <a:spcPts val="0"/>
              </a:spcAft>
              <a:buNone/>
            </a:pPr>
            <a:r>
              <a:rPr lang="en"/>
              <a:t>Adaptive</a:t>
            </a:r>
            <a:endParaRPr/>
          </a:p>
          <a:p>
            <a:pPr marL="0" lvl="0" indent="0" algn="l" rtl="0">
              <a:spcBef>
                <a:spcPts val="0"/>
              </a:spcBef>
              <a:spcAft>
                <a:spcPts val="0"/>
              </a:spcAft>
              <a:buNone/>
            </a:pPr>
            <a:r>
              <a:rPr lang="en"/>
              <a:t>These algorithms vary the upsampling technique based on the assignment. Adaptive algorithm use image features to improve the interpolation result. They work based on different intensity present and local structure of image. Generally used to enhance edges by using local gradient. They also use directional interpolation to deblur and remove blocking artifacts. They are used in many proprietary applications such as Adobe Photoshop and Photozoom Pro which are commonly used for photo and video editing purposes.</a:t>
            </a:r>
            <a:endParaRPr/>
          </a:p>
          <a:p>
            <a:pPr marL="0" lvl="0" indent="0" algn="l" rtl="0">
              <a:spcBef>
                <a:spcPts val="0"/>
              </a:spcBef>
              <a:spcAft>
                <a:spcPts val="0"/>
              </a:spcAft>
              <a:buNone/>
            </a:pPr>
            <a:endParaRPr/>
          </a:p>
          <a:p>
            <a:pPr marL="0" lvl="0" indent="0" algn="l" rtl="0">
              <a:spcBef>
                <a:spcPts val="0"/>
              </a:spcBef>
              <a:spcAft>
                <a:spcPts val="0"/>
              </a:spcAft>
              <a:buNone/>
            </a:pPr>
            <a:r>
              <a:rPr lang="en"/>
              <a:t>Non Adaptive</a:t>
            </a:r>
            <a:endParaRPr/>
          </a:p>
          <a:p>
            <a:pPr marL="0" lvl="0" indent="0" algn="l" rtl="0">
              <a:spcBef>
                <a:spcPts val="0"/>
              </a:spcBef>
              <a:spcAft>
                <a:spcPts val="0"/>
              </a:spcAft>
              <a:buNone/>
            </a:pPr>
            <a:r>
              <a:rPr lang="en"/>
              <a:t>These methods treat all the pixels in the image equally and do not follow the principle of in-pixel contrast to upsample images. They use the data from each pixel equally to upsample the images. Some of the popular examples include</a:t>
            </a:r>
            <a:endParaRPr/>
          </a:p>
          <a:p>
            <a:pPr marL="0" lvl="0" indent="0" algn="l" rtl="0">
              <a:spcBef>
                <a:spcPts val="0"/>
              </a:spcBef>
              <a:spcAft>
                <a:spcPts val="0"/>
              </a:spcAft>
              <a:buNone/>
            </a:pPr>
            <a:r>
              <a:rPr lang="en"/>
              <a:t>Nearest Neighbour - This technique uses nearest neighbor's pixel to fill interpolated point.</a:t>
            </a:r>
            <a:endParaRPr/>
          </a:p>
          <a:p>
            <a:pPr marL="0" lvl="0" indent="0" algn="l" rtl="0">
              <a:spcBef>
                <a:spcPts val="0"/>
              </a:spcBef>
              <a:spcAft>
                <a:spcPts val="0"/>
              </a:spcAft>
              <a:buNone/>
            </a:pPr>
            <a:r>
              <a:rPr lang="en"/>
              <a:t>Bilinear - The interpolated point is filled with four closest pixel’s weighted average. In this method we performed two linear interpolations, in horizontal direction and then linear interpolation in vertical direction. We need to calculate four interpolation function for grid point in Bilinear Interpolation.</a:t>
            </a:r>
            <a:endParaRPr/>
          </a:p>
          <a:p>
            <a:pPr marL="0" lvl="0" indent="0" algn="l" rtl="0">
              <a:spcBef>
                <a:spcPts val="0"/>
              </a:spcBef>
              <a:spcAft>
                <a:spcPts val="0"/>
              </a:spcAft>
              <a:buNone/>
            </a:pPr>
            <a:r>
              <a:rPr lang="en"/>
              <a:t>Bicubic - In this method, interpolated point is filled with sixteen closest pixel’s weighted average. We can get sharper image than bilinear method. We get the best results among all the modern non-adaptive techniques using this method</a:t>
            </a:r>
            <a:endParaRPr/>
          </a:p>
          <a:p>
            <a:pPr marL="0" lvl="0" indent="0" algn="l" rtl="0">
              <a:spcBef>
                <a:spcPts val="0"/>
              </a:spcBef>
              <a:spcAft>
                <a:spcPts val="0"/>
              </a:spcAft>
              <a:buNone/>
            </a:pPr>
            <a:endParaRPr/>
          </a:p>
          <a:p>
            <a:pPr marL="0" lvl="0" indent="0" algn="l" rtl="0">
              <a:spcBef>
                <a:spcPts val="0"/>
              </a:spcBef>
              <a:spcAft>
                <a:spcPts val="0"/>
              </a:spcAft>
              <a:buNone/>
            </a:pPr>
            <a:r>
              <a:rPr lang="en"/>
              <a:t>Modified</a:t>
            </a:r>
            <a:endParaRPr/>
          </a:p>
          <a:p>
            <a:pPr marL="0" lvl="0" indent="0" algn="l" rtl="0">
              <a:spcBef>
                <a:spcPts val="0"/>
              </a:spcBef>
              <a:spcAft>
                <a:spcPts val="0"/>
              </a:spcAft>
              <a:buNone/>
            </a:pPr>
            <a:r>
              <a:rPr lang="en"/>
              <a:t>They are an enhancement of the current Adaptive techniques which are fully customizable to suit a particular set of data. They are built on top of the adaptive algorithms </a:t>
            </a:r>
            <a:endParaRPr/>
          </a:p>
          <a:p>
            <a:pPr marL="0" lvl="0" indent="0" algn="l" rtl="0">
              <a:spcBef>
                <a:spcPts val="0"/>
              </a:spcBef>
              <a:spcAft>
                <a:spcPts val="0"/>
              </a:spcAft>
              <a:buNone/>
            </a:pPr>
            <a:r>
              <a:rPr lang="en"/>
              <a:t>for better performance. One famous example which is still under development is the Edge Guided Image Interpolation.</a:t>
            </a:r>
            <a:endParaRPr/>
          </a:p>
          <a:p>
            <a:pPr marL="0" lvl="0" indent="0" algn="l" rtl="0">
              <a:spcBef>
                <a:spcPts val="0"/>
              </a:spcBef>
              <a:spcAft>
                <a:spcPts val="0"/>
              </a:spcAft>
              <a:buNone/>
            </a:pPr>
            <a:r>
              <a:rPr lang="en"/>
              <a:t>The edge guided image interpolation technique partitions pixels into two directional and orthogonal subsets. Directional interpolation is made for each Subset and two interpolated values are fused. This algorithm works for gray scale images only. The extension of this technique to RGB images is still under development with extensive research going on.</a:t>
            </a:r>
            <a:endParaRPr/>
          </a:p>
          <a:p>
            <a:pPr marL="0" lvl="0" indent="0" algn="l" rtl="0">
              <a:spcBef>
                <a:spcPts val="0"/>
              </a:spcBef>
              <a:spcAft>
                <a:spcPts val="0"/>
              </a:spcAft>
              <a:buNone/>
            </a:pPr>
            <a:r>
              <a:rPr lang="en"/>
              <a:t>It is a popular field of research.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4bb56451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04bb56451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to construct a </a:t>
            </a:r>
            <a:r>
              <a:rPr lang="en" b="1">
                <a:solidFill>
                  <a:schemeClr val="dk1"/>
                </a:solidFill>
              </a:rPr>
              <a:t>cubic curve (spline) </a:t>
            </a:r>
            <a:r>
              <a:rPr lang="en">
                <a:solidFill>
                  <a:schemeClr val="dk1"/>
                </a:solidFill>
              </a:rPr>
              <a:t>in </a:t>
            </a:r>
            <a:r>
              <a:rPr lang="en" b="1">
                <a:solidFill>
                  <a:schemeClr val="dk1"/>
                </a:solidFill>
              </a:rPr>
              <a:t>one dimension  </a:t>
            </a:r>
            <a:r>
              <a:rPr lang="en">
                <a:solidFill>
                  <a:schemeClr val="dk1"/>
                </a:solidFill>
              </a:rPr>
              <a:t>- the coefficients of the curve - Takes in four factors  </a:t>
            </a:r>
            <a:endParaRPr>
              <a:solidFill>
                <a:schemeClr val="dk1"/>
              </a:solidFill>
            </a:endParaRPr>
          </a:p>
          <a:p>
            <a:pPr marL="914400" lvl="1" indent="-298450" algn="l" rtl="0">
              <a:spcBef>
                <a:spcPts val="0"/>
              </a:spcBef>
              <a:spcAft>
                <a:spcPts val="0"/>
              </a:spcAft>
              <a:buSzPts val="1100"/>
              <a:buChar char="○"/>
            </a:pPr>
            <a:r>
              <a:rPr lang="en">
                <a:solidFill>
                  <a:schemeClr val="dk1"/>
                </a:solidFill>
              </a:rPr>
              <a:t>the 2 Original Pixels to construct the intermediate missing pixels from</a:t>
            </a:r>
            <a:endParaRPr>
              <a:solidFill>
                <a:schemeClr val="dk1"/>
              </a:solidFill>
            </a:endParaRPr>
          </a:p>
          <a:p>
            <a:pPr marL="914400" lvl="1" indent="-298450" algn="l" rtl="0">
              <a:spcBef>
                <a:spcPts val="0"/>
              </a:spcBef>
              <a:spcAft>
                <a:spcPts val="0"/>
              </a:spcAft>
              <a:buSzPts val="1100"/>
              <a:buChar char="○"/>
            </a:pPr>
            <a:r>
              <a:rPr lang="en">
                <a:solidFill>
                  <a:schemeClr val="dk1"/>
                </a:solidFill>
              </a:rPr>
              <a:t>The </a:t>
            </a:r>
            <a:r>
              <a:rPr lang="en" b="1">
                <a:solidFill>
                  <a:schemeClr val="dk1"/>
                </a:solidFill>
              </a:rPr>
              <a:t>Gradient </a:t>
            </a:r>
            <a:r>
              <a:rPr lang="en">
                <a:solidFill>
                  <a:schemeClr val="dk1"/>
                </a:solidFill>
              </a:rPr>
              <a:t>at these two Pixels - This gradient is calculated from the outer original pixels surrounding the above ones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Does Cubic Interpolation on one dimension and Extends it to the 2nd dimension of the image and then finds the missing values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can help do complex shapes</a:t>
            </a:r>
            <a:endParaRPr>
              <a:solidFill>
                <a:schemeClr val="dk1"/>
              </a:solidFill>
            </a:endParaRPr>
          </a:p>
          <a:p>
            <a:pPr marL="0" lvl="0" indent="0" algn="l" rtl="0">
              <a:spcBef>
                <a:spcPts val="0"/>
              </a:spcBef>
              <a:spcAft>
                <a:spcPts val="0"/>
              </a:spcAft>
              <a:buNone/>
            </a:pPr>
            <a:br>
              <a:rPr lang="en">
                <a:solidFill>
                  <a:schemeClr val="dk1"/>
                </a:solidFill>
              </a:rPr>
            </a:br>
            <a:br>
              <a:rPr lang="en">
                <a:solidFill>
                  <a:schemeClr val="dk1"/>
                </a:solidFill>
              </a:rPr>
            </a:br>
            <a:r>
              <a:rPr lang="en" sz="1400" b="1">
                <a:solidFill>
                  <a:schemeClr val="dk1"/>
                </a:solidFill>
              </a:rPr>
              <a:t>Formula</a:t>
            </a:r>
            <a:endParaRPr sz="1400" b="1">
              <a:solidFill>
                <a:schemeClr val="dk1"/>
              </a:solidFill>
            </a:endParaRPr>
          </a:p>
          <a:p>
            <a:pPr marL="0" lvl="0" indent="0" algn="l" rtl="0">
              <a:spcBef>
                <a:spcPts val="0"/>
              </a:spcBef>
              <a:spcAft>
                <a:spcPts val="0"/>
              </a:spcAft>
              <a:buNone/>
            </a:pPr>
            <a:r>
              <a:rPr lang="en">
                <a:solidFill>
                  <a:schemeClr val="dk1"/>
                </a:solidFill>
              </a:rPr>
              <a:t>The interpolation problem consists of determining the 16 coefficients a i j  with the function values yields four equations: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Bicubic considers the weighted average of the 16 nearest neighbors, if you see the image here it shows a 4 * 4 matrix (16 points are covered)</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4a492a503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4a492a503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implementation of bicubic upsampling is done into 3 parts:</a:t>
            </a:r>
            <a:endParaRPr/>
          </a:p>
          <a:p>
            <a:pPr marL="0" lvl="0" indent="0" algn="l" rtl="0">
              <a:spcBef>
                <a:spcPts val="0"/>
              </a:spcBef>
              <a:spcAft>
                <a:spcPts val="0"/>
              </a:spcAft>
              <a:buNone/>
            </a:pPr>
            <a:endParaRPr/>
          </a:p>
          <a:p>
            <a:pPr marL="0" lvl="0" indent="0" algn="l" rtl="0">
              <a:spcBef>
                <a:spcPts val="0"/>
              </a:spcBef>
              <a:spcAft>
                <a:spcPts val="0"/>
              </a:spcAft>
              <a:buNone/>
            </a:pPr>
            <a:r>
              <a:rPr lang="en"/>
              <a:t>Deprocessing is the phase where we essentially obtain the SRCNN images to upsample</a:t>
            </a:r>
            <a:endParaRPr/>
          </a:p>
          <a:p>
            <a:pPr marL="0" lvl="0" indent="0" algn="l" rtl="0">
              <a:spcBef>
                <a:spcPts val="0"/>
              </a:spcBef>
              <a:spcAft>
                <a:spcPts val="0"/>
              </a:spcAft>
              <a:buNone/>
            </a:pPr>
            <a:endParaRPr/>
          </a:p>
          <a:p>
            <a:pPr marL="0" lvl="0" indent="0" algn="l" rtl="0">
              <a:spcBef>
                <a:spcPts val="0"/>
              </a:spcBef>
              <a:spcAft>
                <a:spcPts val="0"/>
              </a:spcAft>
              <a:buNone/>
            </a:pPr>
            <a:r>
              <a:rPr lang="en"/>
              <a:t>Upsampling - The phase where we actually perform the upsampling after the iterative crop</a:t>
            </a:r>
            <a:endParaRPr/>
          </a:p>
          <a:p>
            <a:pPr marL="0" lvl="0" indent="0" algn="l" rtl="0">
              <a:spcBef>
                <a:spcPts val="0"/>
              </a:spcBef>
              <a:spcAft>
                <a:spcPts val="0"/>
              </a:spcAft>
              <a:buNone/>
            </a:pPr>
            <a:endParaRPr/>
          </a:p>
          <a:p>
            <a:pPr marL="0" lvl="0" indent="0" algn="l" rtl="0">
              <a:spcBef>
                <a:spcPts val="0"/>
              </a:spcBef>
              <a:spcAft>
                <a:spcPts val="0"/>
              </a:spcAft>
              <a:buNone/>
            </a:pPr>
            <a:r>
              <a:rPr lang="en"/>
              <a:t>Evaluation - The phase where we use multiple image metrics to contrast between images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04a492a503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04a492a503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need to obtain the deblurring at each point we save the torch state at each epoch and obtain the SRCNN images. This is done by using following steps</a:t>
            </a:r>
            <a:endParaRPr/>
          </a:p>
          <a:p>
            <a:pPr marL="0" lvl="0" indent="0" algn="l" rtl="0">
              <a:spcBef>
                <a:spcPts val="0"/>
              </a:spcBef>
              <a:spcAft>
                <a:spcPts val="0"/>
              </a:spcAft>
              <a:buNone/>
            </a:pPr>
            <a:endParaRPr/>
          </a:p>
          <a:p>
            <a:pPr marL="0" lvl="0" indent="0" algn="l" rtl="0">
              <a:spcBef>
                <a:spcPts val="0"/>
              </a:spcBef>
              <a:spcAft>
                <a:spcPts val="0"/>
              </a:spcAft>
              <a:buNone/>
            </a:pPr>
            <a:r>
              <a:rPr lang="en"/>
              <a:t>Un-Standardization</a:t>
            </a:r>
            <a:endParaRPr/>
          </a:p>
          <a:p>
            <a:pPr marL="0" lvl="0" indent="0" algn="l" rtl="0">
              <a:spcBef>
                <a:spcPts val="0"/>
              </a:spcBef>
              <a:spcAft>
                <a:spcPts val="0"/>
              </a:spcAft>
              <a:buNone/>
            </a:pPr>
            <a:r>
              <a:rPr lang="en"/>
              <a:t>The reverse process of standardization is done i.e. we multiply the standard deviation followed by addition of the standard mean. As the dataset remains the same, the values remain the same. They are as given below</a:t>
            </a:r>
            <a:endParaRPr/>
          </a:p>
          <a:p>
            <a:pPr marL="0" lvl="0" indent="0" algn="l" rtl="0">
              <a:spcBef>
                <a:spcPts val="0"/>
              </a:spcBef>
              <a:spcAft>
                <a:spcPts val="0"/>
              </a:spcAft>
              <a:buNone/>
            </a:pPr>
            <a:endParaRPr/>
          </a:p>
          <a:p>
            <a:pPr marL="0" lvl="0" indent="0" algn="l" rtl="0">
              <a:spcBef>
                <a:spcPts val="0"/>
              </a:spcBef>
              <a:spcAft>
                <a:spcPts val="0"/>
              </a:spcAft>
              <a:buNone/>
            </a:pPr>
            <a:r>
              <a:rPr lang="en"/>
              <a:t>Un-Normalization</a:t>
            </a:r>
            <a:endParaRPr/>
          </a:p>
          <a:p>
            <a:pPr marL="0" lvl="0" indent="0" algn="l" rtl="0">
              <a:spcBef>
                <a:spcPts val="0"/>
              </a:spcBef>
              <a:spcAft>
                <a:spcPts val="0"/>
              </a:spcAft>
              <a:buNone/>
            </a:pPr>
            <a:r>
              <a:rPr lang="en"/>
              <a:t>We divided the image colour space into the regular size of 256 for model processing in the previous part. The reverse is done here where integrate the entire size of the colour space to form one ground truth image.</a:t>
            </a:r>
            <a:endParaRPr/>
          </a:p>
          <a:p>
            <a:pPr marL="0" lvl="0" indent="0" algn="l" rtl="0">
              <a:spcBef>
                <a:spcPts val="0"/>
              </a:spcBef>
              <a:spcAft>
                <a:spcPts val="0"/>
              </a:spcAft>
              <a:buNone/>
            </a:pPr>
            <a:endParaRPr/>
          </a:p>
          <a:p>
            <a:pPr marL="0" lvl="0" indent="0" algn="l" rtl="0">
              <a:spcBef>
                <a:spcPts val="0"/>
              </a:spcBef>
              <a:spcAft>
                <a:spcPts val="0"/>
              </a:spcAft>
              <a:buNone/>
            </a:pPr>
            <a:r>
              <a:rPr lang="en"/>
              <a:t>Colour space Integration</a:t>
            </a:r>
            <a:endParaRPr/>
          </a:p>
          <a:p>
            <a:pPr marL="0" lvl="0" indent="0" algn="l" rtl="0">
              <a:spcBef>
                <a:spcPts val="0"/>
              </a:spcBef>
              <a:spcAft>
                <a:spcPts val="0"/>
              </a:spcAft>
              <a:buNone/>
            </a:pPr>
            <a:r>
              <a:rPr lang="en"/>
              <a:t>As the colour space was split during the pre-training, we link all aspects of the Ycbcr colour space for the image to be ready. As the image was split into 3 dimensions we bring all the dimensions together into a single one. As there is an initial conversion from RGB to YCbCr, we need to do the reverse i.e. YCbCr to RGB.</a:t>
            </a:r>
            <a:endParaRPr/>
          </a:p>
          <a:p>
            <a:pPr marL="0" lvl="0" indent="0" algn="l" rtl="0">
              <a:spcBef>
                <a:spcPts val="0"/>
              </a:spcBef>
              <a:spcAft>
                <a:spcPts val="0"/>
              </a:spcAft>
              <a:buNone/>
            </a:pPr>
            <a:endParaRPr/>
          </a:p>
          <a:p>
            <a:pPr marL="0" lvl="0" indent="0" algn="l" rtl="0">
              <a:spcBef>
                <a:spcPts val="0"/>
              </a:spcBef>
              <a:spcAft>
                <a:spcPts val="0"/>
              </a:spcAft>
              <a:buNone/>
            </a:pPr>
            <a:r>
              <a:rPr lang="en"/>
              <a:t>Classification of output</a:t>
            </a:r>
            <a:endParaRPr/>
          </a:p>
          <a:p>
            <a:pPr marL="0" lvl="0" indent="0" algn="l" rtl="0">
              <a:spcBef>
                <a:spcPts val="0"/>
              </a:spcBef>
              <a:spcAft>
                <a:spcPts val="0"/>
              </a:spcAft>
              <a:buNone/>
            </a:pPr>
            <a:r>
              <a:rPr lang="en"/>
              <a:t>We then classify the outputs based by processing the images on upsampling with the SRCNN till the training epoch.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4dbda55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4dbda55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will now see the contrast of the deblurred images after each epoch.</a:t>
            </a:r>
            <a:endParaRPr/>
          </a:p>
          <a:p>
            <a:pPr marL="457200" lvl="0" indent="-298450" algn="l" rtl="0">
              <a:lnSpc>
                <a:spcPct val="115000"/>
              </a:lnSpc>
              <a:spcBef>
                <a:spcPts val="1200"/>
              </a:spcBef>
              <a:spcAft>
                <a:spcPts val="0"/>
              </a:spcAft>
              <a:buClr>
                <a:schemeClr val="dk1"/>
              </a:buClr>
              <a:buSzPts val="1100"/>
              <a:buChar char="●"/>
            </a:pPr>
            <a:r>
              <a:rPr lang="en"/>
              <a:t>We execute the processing on each epoch of the model and save the images in a directory to apply upsampling techniques on them.</a:t>
            </a:r>
            <a:endParaRPr/>
          </a:p>
          <a:p>
            <a:pPr marL="457200" lvl="0" indent="-298450" algn="l" rtl="0">
              <a:lnSpc>
                <a:spcPct val="115000"/>
              </a:lnSpc>
              <a:spcBef>
                <a:spcPts val="0"/>
              </a:spcBef>
              <a:spcAft>
                <a:spcPts val="0"/>
              </a:spcAft>
              <a:buClr>
                <a:schemeClr val="dk1"/>
              </a:buClr>
              <a:buSzPts val="1100"/>
              <a:buChar char="●"/>
            </a:pPr>
            <a:r>
              <a:rPr lang="en"/>
              <a:t>We can also plot these integrated images and see the progress of the </a:t>
            </a:r>
            <a:r>
              <a:rPr lang="en" b="1"/>
              <a:t>SRCNN</a:t>
            </a:r>
            <a:r>
              <a:rPr lang="en"/>
              <a:t> model over different epochs.</a:t>
            </a:r>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4882825" y="2872725"/>
            <a:ext cx="41571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1"/>
                </a:solidFill>
              </a:rPr>
              <a:t>SRCNN </a:t>
            </a:r>
            <a:endParaRPr>
              <a:solidFill>
                <a:schemeClr val="accent1"/>
              </a:solidFill>
            </a:endParaRPr>
          </a:p>
          <a:p>
            <a:pPr marL="0" lvl="0" indent="0" algn="r" rtl="0">
              <a:spcBef>
                <a:spcPts val="0"/>
              </a:spcBef>
              <a:spcAft>
                <a:spcPts val="0"/>
              </a:spcAft>
              <a:buNone/>
            </a:pPr>
            <a:r>
              <a:rPr lang="en">
                <a:solidFill>
                  <a:schemeClr val="accent1"/>
                </a:solidFill>
              </a:rPr>
              <a:t>Super Resolution using Deep CNNs Image Patch Upsampling</a:t>
            </a:r>
            <a:endParaRPr>
              <a:solidFill>
                <a:schemeClr val="accent1"/>
              </a:solidFill>
            </a:endParaRPr>
          </a:p>
        </p:txBody>
      </p:sp>
      <p:sp>
        <p:nvSpPr>
          <p:cNvPr id="102" name="Google Shape;102;p18"/>
          <p:cNvSpPr txBox="1">
            <a:spLocks noGrp="1"/>
          </p:cNvSpPr>
          <p:nvPr>
            <p:ph type="subTitle" idx="1"/>
          </p:nvPr>
        </p:nvSpPr>
        <p:spPr>
          <a:xfrm>
            <a:off x="5851275" y="4282388"/>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accent1"/>
                </a:solidFill>
                <a:latin typeface="Roboto"/>
                <a:ea typeface="Roboto"/>
                <a:cs typeface="Roboto"/>
                <a:sym typeface="Roboto"/>
              </a:rPr>
              <a:t>Rithvika Pervala</a:t>
            </a:r>
            <a:endParaRPr sz="1600" b="1">
              <a:solidFill>
                <a:schemeClr val="accent1"/>
              </a:solidFill>
              <a:latin typeface="Roboto"/>
              <a:ea typeface="Roboto"/>
              <a:cs typeface="Roboto"/>
              <a:sym typeface="Roboto"/>
            </a:endParaRPr>
          </a:p>
          <a:p>
            <a:pPr marL="0" lvl="0" indent="0" algn="r" rtl="0">
              <a:spcBef>
                <a:spcPts val="0"/>
              </a:spcBef>
              <a:spcAft>
                <a:spcPts val="0"/>
              </a:spcAft>
              <a:buNone/>
            </a:pPr>
            <a:r>
              <a:rPr lang="en" sz="1600" b="1">
                <a:solidFill>
                  <a:schemeClr val="accent1"/>
                </a:solidFill>
                <a:latin typeface="Roboto"/>
                <a:ea typeface="Roboto"/>
                <a:cs typeface="Roboto"/>
                <a:sym typeface="Roboto"/>
              </a:rPr>
              <a:t>Shubham Gupta</a:t>
            </a:r>
            <a:endParaRPr sz="1600" b="1">
              <a:solidFill>
                <a:schemeClr val="accent1"/>
              </a:solidFill>
              <a:latin typeface="Roboto"/>
              <a:ea typeface="Roboto"/>
              <a:cs typeface="Roboto"/>
              <a:sym typeface="Roboto"/>
            </a:endParaRPr>
          </a:p>
        </p:txBody>
      </p:sp>
      <p:sp>
        <p:nvSpPr>
          <p:cNvPr id="103" name="Google Shape;103;p18"/>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2108849"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txBox="1"/>
          <p:nvPr/>
        </p:nvSpPr>
        <p:spPr>
          <a:xfrm>
            <a:off x="3592575" y="1771300"/>
            <a:ext cx="73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Roboto Black"/>
                <a:ea typeface="Roboto Black"/>
                <a:cs typeface="Roboto Black"/>
                <a:sym typeface="Roboto Black"/>
              </a:rPr>
              <a:t>CNN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7"/>
          <p:cNvSpPr txBox="1">
            <a:spLocks noGrp="1"/>
          </p:cNvSpPr>
          <p:nvPr>
            <p:ph type="ctrTitle"/>
          </p:nvPr>
        </p:nvSpPr>
        <p:spPr>
          <a:xfrm>
            <a:off x="311700" y="1111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Upsampling</a:t>
            </a:r>
            <a:endParaRPr>
              <a:solidFill>
                <a:schemeClr val="accent1"/>
              </a:solidFill>
            </a:endParaRPr>
          </a:p>
        </p:txBody>
      </p:sp>
      <p:sp>
        <p:nvSpPr>
          <p:cNvPr id="349" name="Google Shape;349;p27"/>
          <p:cNvSpPr/>
          <p:nvPr/>
        </p:nvSpPr>
        <p:spPr>
          <a:xfrm>
            <a:off x="560750" y="856650"/>
            <a:ext cx="8196300" cy="3785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0" name="Google Shape;350;p27"/>
          <p:cNvCxnSpPr/>
          <p:nvPr/>
        </p:nvCxnSpPr>
        <p:spPr>
          <a:xfrm>
            <a:off x="311700" y="6583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51" name="Google Shape;351;p27"/>
          <p:cNvPicPr preferRelativeResize="0"/>
          <p:nvPr/>
        </p:nvPicPr>
        <p:blipFill>
          <a:blip r:embed="rId3">
            <a:alphaModFix/>
          </a:blip>
          <a:stretch>
            <a:fillRect/>
          </a:stretch>
        </p:blipFill>
        <p:spPr>
          <a:xfrm>
            <a:off x="560738" y="1549350"/>
            <a:ext cx="1762125" cy="2400300"/>
          </a:xfrm>
          <a:prstGeom prst="rect">
            <a:avLst/>
          </a:prstGeom>
          <a:noFill/>
          <a:ln>
            <a:noFill/>
          </a:ln>
        </p:spPr>
      </p:pic>
      <p:pic>
        <p:nvPicPr>
          <p:cNvPr id="352" name="Google Shape;352;p27"/>
          <p:cNvPicPr preferRelativeResize="0"/>
          <p:nvPr/>
        </p:nvPicPr>
        <p:blipFill>
          <a:blip r:embed="rId4">
            <a:alphaModFix/>
          </a:blip>
          <a:stretch>
            <a:fillRect/>
          </a:stretch>
        </p:blipFill>
        <p:spPr>
          <a:xfrm>
            <a:off x="2751493" y="1145050"/>
            <a:ext cx="1139350" cy="1117200"/>
          </a:xfrm>
          <a:prstGeom prst="rect">
            <a:avLst/>
          </a:prstGeom>
          <a:noFill/>
          <a:ln>
            <a:noFill/>
          </a:ln>
        </p:spPr>
      </p:pic>
      <p:pic>
        <p:nvPicPr>
          <p:cNvPr id="353" name="Google Shape;353;p27"/>
          <p:cNvPicPr preferRelativeResize="0"/>
          <p:nvPr/>
        </p:nvPicPr>
        <p:blipFill>
          <a:blip r:embed="rId5">
            <a:alphaModFix/>
          </a:blip>
          <a:stretch>
            <a:fillRect/>
          </a:stretch>
        </p:blipFill>
        <p:spPr>
          <a:xfrm>
            <a:off x="2751501" y="2198625"/>
            <a:ext cx="1139350" cy="1117204"/>
          </a:xfrm>
          <a:prstGeom prst="rect">
            <a:avLst/>
          </a:prstGeom>
          <a:noFill/>
          <a:ln>
            <a:noFill/>
          </a:ln>
        </p:spPr>
      </p:pic>
      <p:pic>
        <p:nvPicPr>
          <p:cNvPr id="354" name="Google Shape;354;p27"/>
          <p:cNvPicPr preferRelativeResize="0"/>
          <p:nvPr/>
        </p:nvPicPr>
        <p:blipFill>
          <a:blip r:embed="rId6">
            <a:alphaModFix/>
          </a:blip>
          <a:stretch>
            <a:fillRect/>
          </a:stretch>
        </p:blipFill>
        <p:spPr>
          <a:xfrm>
            <a:off x="2751493" y="3256208"/>
            <a:ext cx="1139350" cy="1117183"/>
          </a:xfrm>
          <a:prstGeom prst="rect">
            <a:avLst/>
          </a:prstGeom>
          <a:noFill/>
          <a:ln>
            <a:noFill/>
          </a:ln>
        </p:spPr>
      </p:pic>
      <p:pic>
        <p:nvPicPr>
          <p:cNvPr id="355" name="Google Shape;355;p27"/>
          <p:cNvPicPr preferRelativeResize="0"/>
          <p:nvPr/>
        </p:nvPicPr>
        <p:blipFill>
          <a:blip r:embed="rId7">
            <a:alphaModFix/>
          </a:blip>
          <a:stretch>
            <a:fillRect/>
          </a:stretch>
        </p:blipFill>
        <p:spPr>
          <a:xfrm>
            <a:off x="3856123" y="1145063"/>
            <a:ext cx="1139350" cy="1117183"/>
          </a:xfrm>
          <a:prstGeom prst="rect">
            <a:avLst/>
          </a:prstGeom>
          <a:noFill/>
          <a:ln>
            <a:noFill/>
          </a:ln>
        </p:spPr>
      </p:pic>
      <p:pic>
        <p:nvPicPr>
          <p:cNvPr id="356" name="Google Shape;356;p27"/>
          <p:cNvPicPr preferRelativeResize="0"/>
          <p:nvPr/>
        </p:nvPicPr>
        <p:blipFill>
          <a:blip r:embed="rId8">
            <a:alphaModFix/>
          </a:blip>
          <a:stretch>
            <a:fillRect/>
          </a:stretch>
        </p:blipFill>
        <p:spPr>
          <a:xfrm>
            <a:off x="3856118" y="2198625"/>
            <a:ext cx="1139350" cy="1117183"/>
          </a:xfrm>
          <a:prstGeom prst="rect">
            <a:avLst/>
          </a:prstGeom>
          <a:noFill/>
          <a:ln>
            <a:noFill/>
          </a:ln>
        </p:spPr>
      </p:pic>
      <p:pic>
        <p:nvPicPr>
          <p:cNvPr id="357" name="Google Shape;357;p27"/>
          <p:cNvPicPr preferRelativeResize="0"/>
          <p:nvPr/>
        </p:nvPicPr>
        <p:blipFill>
          <a:blip r:embed="rId9">
            <a:alphaModFix/>
          </a:blip>
          <a:stretch>
            <a:fillRect/>
          </a:stretch>
        </p:blipFill>
        <p:spPr>
          <a:xfrm>
            <a:off x="3856118" y="3256204"/>
            <a:ext cx="1139350" cy="1117183"/>
          </a:xfrm>
          <a:prstGeom prst="rect">
            <a:avLst/>
          </a:prstGeom>
          <a:noFill/>
          <a:ln>
            <a:noFill/>
          </a:ln>
        </p:spPr>
      </p:pic>
      <p:grpSp>
        <p:nvGrpSpPr>
          <p:cNvPr id="358" name="Google Shape;358;p27"/>
          <p:cNvGrpSpPr/>
          <p:nvPr/>
        </p:nvGrpSpPr>
        <p:grpSpPr>
          <a:xfrm>
            <a:off x="5284513" y="1559075"/>
            <a:ext cx="3396325" cy="2400300"/>
            <a:chOff x="5284513" y="1476125"/>
            <a:chExt cx="3396325" cy="2400300"/>
          </a:xfrm>
        </p:grpSpPr>
        <p:pic>
          <p:nvPicPr>
            <p:cNvPr id="359" name="Google Shape;359;p27"/>
            <p:cNvPicPr preferRelativeResize="0"/>
            <p:nvPr/>
          </p:nvPicPr>
          <p:blipFill>
            <a:blip r:embed="rId10">
              <a:alphaModFix/>
            </a:blip>
            <a:stretch>
              <a:fillRect/>
            </a:stretch>
          </p:blipFill>
          <p:spPr>
            <a:xfrm>
              <a:off x="5284513" y="1476125"/>
              <a:ext cx="1762125" cy="2400300"/>
            </a:xfrm>
            <a:prstGeom prst="rect">
              <a:avLst/>
            </a:prstGeom>
            <a:noFill/>
            <a:ln>
              <a:noFill/>
            </a:ln>
          </p:spPr>
        </p:pic>
        <p:pic>
          <p:nvPicPr>
            <p:cNvPr id="360" name="Google Shape;360;p27"/>
            <p:cNvPicPr preferRelativeResize="0"/>
            <p:nvPr/>
          </p:nvPicPr>
          <p:blipFill>
            <a:blip r:embed="rId11">
              <a:alphaModFix/>
            </a:blip>
            <a:stretch>
              <a:fillRect/>
            </a:stretch>
          </p:blipFill>
          <p:spPr>
            <a:xfrm>
              <a:off x="6918713" y="1476125"/>
              <a:ext cx="1762125" cy="2400300"/>
            </a:xfrm>
            <a:prstGeom prst="rect">
              <a:avLst/>
            </a:prstGeom>
            <a:noFill/>
            <a:ln>
              <a:noFill/>
            </a:ln>
          </p:spPr>
        </p:pic>
      </p:grpSp>
      <p:sp>
        <p:nvSpPr>
          <p:cNvPr id="361" name="Google Shape;361;p27"/>
          <p:cNvSpPr/>
          <p:nvPr/>
        </p:nvSpPr>
        <p:spPr>
          <a:xfrm>
            <a:off x="2383750" y="2701796"/>
            <a:ext cx="299700" cy="165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050750" y="2701796"/>
            <a:ext cx="299700" cy="165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800"/>
                                        <p:tgtEl>
                                          <p:spTgt spid="3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1"/>
                                        </p:tgtEl>
                                        <p:attrNameLst>
                                          <p:attrName>style.visibility</p:attrName>
                                        </p:attrNameLst>
                                      </p:cBhvr>
                                      <p:to>
                                        <p:strVal val="visible"/>
                                      </p:to>
                                    </p:set>
                                    <p:animEffect transition="in" filter="fade">
                                      <p:cBhvr>
                                        <p:cTn id="12" dur="1000"/>
                                        <p:tgtEl>
                                          <p:spTgt spid="3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2"/>
                                        </p:tgtEl>
                                        <p:attrNameLst>
                                          <p:attrName>style.visibility</p:attrName>
                                        </p:attrNameLst>
                                      </p:cBhvr>
                                      <p:to>
                                        <p:strVal val="visible"/>
                                      </p:to>
                                    </p:set>
                                    <p:animEffect transition="in" filter="fade">
                                      <p:cBhvr>
                                        <p:cTn id="17" dur="500"/>
                                        <p:tgtEl>
                                          <p:spTgt spid="35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55"/>
                                        </p:tgtEl>
                                        <p:attrNameLst>
                                          <p:attrName>style.visibility</p:attrName>
                                        </p:attrNameLst>
                                      </p:cBhvr>
                                      <p:to>
                                        <p:strVal val="visible"/>
                                      </p:to>
                                    </p:set>
                                    <p:animEffect transition="in" filter="fade">
                                      <p:cBhvr>
                                        <p:cTn id="21" dur="500"/>
                                        <p:tgtEl>
                                          <p:spTgt spid="35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53"/>
                                        </p:tgtEl>
                                        <p:attrNameLst>
                                          <p:attrName>style.visibility</p:attrName>
                                        </p:attrNameLst>
                                      </p:cBhvr>
                                      <p:to>
                                        <p:strVal val="visible"/>
                                      </p:to>
                                    </p:set>
                                    <p:animEffect transition="in" filter="fade">
                                      <p:cBhvr>
                                        <p:cTn id="25" dur="500"/>
                                        <p:tgtEl>
                                          <p:spTgt spid="353"/>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56"/>
                                        </p:tgtEl>
                                        <p:attrNameLst>
                                          <p:attrName>style.visibility</p:attrName>
                                        </p:attrNameLst>
                                      </p:cBhvr>
                                      <p:to>
                                        <p:strVal val="visible"/>
                                      </p:to>
                                    </p:set>
                                    <p:animEffect transition="in" filter="fade">
                                      <p:cBhvr>
                                        <p:cTn id="29" dur="500"/>
                                        <p:tgtEl>
                                          <p:spTgt spid="35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54"/>
                                        </p:tgtEl>
                                        <p:attrNameLst>
                                          <p:attrName>style.visibility</p:attrName>
                                        </p:attrNameLst>
                                      </p:cBhvr>
                                      <p:to>
                                        <p:strVal val="visible"/>
                                      </p:to>
                                    </p:set>
                                    <p:animEffect transition="in" filter="fade">
                                      <p:cBhvr>
                                        <p:cTn id="33" dur="500"/>
                                        <p:tgtEl>
                                          <p:spTgt spid="35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357"/>
                                        </p:tgtEl>
                                        <p:attrNameLst>
                                          <p:attrName>style.visibility</p:attrName>
                                        </p:attrNameLst>
                                      </p:cBhvr>
                                      <p:to>
                                        <p:strVal val="visible"/>
                                      </p:to>
                                    </p:set>
                                    <p:animEffect transition="in" filter="fade">
                                      <p:cBhvr>
                                        <p:cTn id="37" dur="500"/>
                                        <p:tgtEl>
                                          <p:spTgt spid="3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2"/>
                                        </p:tgtEl>
                                        <p:attrNameLst>
                                          <p:attrName>style.visibility</p:attrName>
                                        </p:attrNameLst>
                                      </p:cBhvr>
                                      <p:to>
                                        <p:strVal val="visible"/>
                                      </p:to>
                                    </p:set>
                                    <p:animEffect transition="in" filter="fade">
                                      <p:cBhvr>
                                        <p:cTn id="42" dur="1000"/>
                                        <p:tgtEl>
                                          <p:spTgt spid="3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8"/>
                                        </p:tgtEl>
                                        <p:attrNameLst>
                                          <p:attrName>style.visibility</p:attrName>
                                        </p:attrNameLst>
                                      </p:cBhvr>
                                      <p:to>
                                        <p:strVal val="visible"/>
                                      </p:to>
                                    </p:set>
                                    <p:animEffect transition="in" filter="fade">
                                      <p:cBhvr>
                                        <p:cTn id="4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8"/>
          <p:cNvSpPr txBox="1">
            <a:spLocks noGrp="1"/>
          </p:cNvSpPr>
          <p:nvPr>
            <p:ph type="ctrTitle"/>
          </p:nvPr>
        </p:nvSpPr>
        <p:spPr>
          <a:xfrm>
            <a:off x="387900" y="10450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Evaluation</a:t>
            </a:r>
            <a:endParaRPr>
              <a:solidFill>
                <a:schemeClr val="accent1"/>
              </a:solidFill>
            </a:endParaRPr>
          </a:p>
        </p:txBody>
      </p:sp>
      <p:sp>
        <p:nvSpPr>
          <p:cNvPr id="368" name="Google Shape;368;p28"/>
          <p:cNvSpPr txBox="1"/>
          <p:nvPr/>
        </p:nvSpPr>
        <p:spPr>
          <a:xfrm>
            <a:off x="538800" y="774225"/>
            <a:ext cx="3753900" cy="201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lt1"/>
                </a:solidFill>
                <a:latin typeface="Roboto"/>
                <a:ea typeface="Roboto"/>
                <a:cs typeface="Roboto"/>
                <a:sym typeface="Roboto"/>
              </a:rPr>
              <a:t>Multiple Image Similarity Metrics</a:t>
            </a:r>
            <a:endParaRPr>
              <a:solidFill>
                <a:schemeClr val="lt1"/>
              </a:solidFill>
              <a:latin typeface="Roboto"/>
              <a:ea typeface="Roboto"/>
              <a:cs typeface="Roboto"/>
              <a:sym typeface="Roboto"/>
            </a:endParaRPr>
          </a:p>
          <a:p>
            <a:pPr marL="0" lvl="0" indent="0" algn="l" rtl="0">
              <a:lnSpc>
                <a:spcPct val="150000"/>
              </a:lnSpc>
              <a:spcBef>
                <a:spcPts val="0"/>
              </a:spcBef>
              <a:spcAft>
                <a:spcPts val="0"/>
              </a:spcAft>
              <a:buNone/>
            </a:pPr>
            <a:r>
              <a:rPr lang="en">
                <a:solidFill>
                  <a:schemeClr val="lt1"/>
                </a:solidFill>
                <a:latin typeface="Roboto"/>
                <a:ea typeface="Roboto"/>
                <a:cs typeface="Roboto"/>
                <a:sym typeface="Roboto"/>
              </a:rPr>
              <a:t>Varied Geometries</a:t>
            </a:r>
            <a:endParaRPr>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Euclidean</a:t>
            </a:r>
            <a:endParaRPr>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Analytical</a:t>
            </a:r>
            <a:endParaRPr>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Differential</a:t>
            </a:r>
            <a:endParaRPr>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Parallel Aspects</a:t>
            </a:r>
            <a:endParaRPr>
              <a:solidFill>
                <a:schemeClr val="lt1"/>
              </a:solidFill>
              <a:latin typeface="Roboto"/>
              <a:ea typeface="Roboto"/>
              <a:cs typeface="Roboto"/>
              <a:sym typeface="Roboto"/>
            </a:endParaRPr>
          </a:p>
        </p:txBody>
      </p:sp>
      <p:sp>
        <p:nvSpPr>
          <p:cNvPr id="369" name="Google Shape;369;p28"/>
          <p:cNvSpPr txBox="1"/>
          <p:nvPr/>
        </p:nvSpPr>
        <p:spPr>
          <a:xfrm>
            <a:off x="3076500" y="2571750"/>
            <a:ext cx="2991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Roboto"/>
                <a:ea typeface="Roboto"/>
                <a:cs typeface="Roboto"/>
                <a:sym typeface="Roboto"/>
              </a:rPr>
              <a:t>Metrics</a:t>
            </a:r>
            <a:endParaRPr sz="2400" b="1">
              <a:solidFill>
                <a:schemeClr val="accent1"/>
              </a:solidFill>
              <a:latin typeface="Roboto"/>
              <a:ea typeface="Roboto"/>
              <a:cs typeface="Roboto"/>
              <a:sym typeface="Roboto"/>
            </a:endParaRPr>
          </a:p>
        </p:txBody>
      </p:sp>
      <p:cxnSp>
        <p:nvCxnSpPr>
          <p:cNvPr id="370" name="Google Shape;370;p28"/>
          <p:cNvCxnSpPr/>
          <p:nvPr/>
        </p:nvCxnSpPr>
        <p:spPr>
          <a:xfrm>
            <a:off x="1638300" y="3072330"/>
            <a:ext cx="5867400" cy="960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371" name="Google Shape;371;p28"/>
          <p:cNvGraphicFramePr/>
          <p:nvPr/>
        </p:nvGraphicFramePr>
        <p:xfrm>
          <a:off x="3660025" y="3247038"/>
          <a:ext cx="3000000" cy="3000000"/>
        </p:xfrm>
        <a:graphic>
          <a:graphicData uri="http://schemas.openxmlformats.org/drawingml/2006/table">
            <a:tbl>
              <a:tblPr>
                <a:noFill/>
                <a:tableStyleId>{15CDAB1B-B57F-4CA5-9C32-A3A9EBB0B50D}</a:tableStyleId>
              </a:tblPr>
              <a:tblGrid>
                <a:gridCol w="911975">
                  <a:extLst>
                    <a:ext uri="{9D8B030D-6E8A-4147-A177-3AD203B41FA5}">
                      <a16:colId xmlns:a16="http://schemas.microsoft.com/office/drawing/2014/main" val="20000"/>
                    </a:ext>
                  </a:extLst>
                </a:gridCol>
                <a:gridCol w="911975">
                  <a:extLst>
                    <a:ext uri="{9D8B030D-6E8A-4147-A177-3AD203B41FA5}">
                      <a16:colId xmlns:a16="http://schemas.microsoft.com/office/drawing/2014/main" val="20001"/>
                    </a:ext>
                  </a:extLst>
                </a:gridCol>
              </a:tblGrid>
              <a:tr h="330950">
                <a:tc>
                  <a:txBody>
                    <a:bodyPr/>
                    <a:lstStyle/>
                    <a:p>
                      <a:pPr marL="0" lvl="0" indent="0" algn="ctr" rtl="0">
                        <a:spcBef>
                          <a:spcPts val="0"/>
                        </a:spcBef>
                        <a:spcAft>
                          <a:spcPts val="0"/>
                        </a:spcAft>
                        <a:buNone/>
                      </a:pPr>
                      <a:r>
                        <a:rPr lang="en">
                          <a:solidFill>
                            <a:schemeClr val="accent1"/>
                          </a:solidFill>
                        </a:rPr>
                        <a:t>PSNR</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rPr>
                        <a:t>SSIM</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30950">
                <a:tc>
                  <a:txBody>
                    <a:bodyPr/>
                    <a:lstStyle/>
                    <a:p>
                      <a:pPr marL="0" lvl="0" indent="0" algn="ctr" rtl="0">
                        <a:spcBef>
                          <a:spcPts val="0"/>
                        </a:spcBef>
                        <a:spcAft>
                          <a:spcPts val="0"/>
                        </a:spcAft>
                        <a:buNone/>
                      </a:pPr>
                      <a:r>
                        <a:rPr lang="en">
                          <a:solidFill>
                            <a:schemeClr val="accent1"/>
                          </a:solidFill>
                        </a:rPr>
                        <a:t>RMSE</a:t>
                      </a:r>
                      <a:endParaRPr/>
                    </a:p>
                  </a:txBody>
                  <a:tcPr marL="91425" marR="91425" marT="91425" marB="91425">
                    <a:lnL w="28575"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rPr>
                        <a:t>SRE</a:t>
                      </a: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403300">
                <a:tc>
                  <a:txBody>
                    <a:bodyPr/>
                    <a:lstStyle/>
                    <a:p>
                      <a:pPr marL="0" lvl="0" indent="0" algn="ctr" rtl="0">
                        <a:lnSpc>
                          <a:spcPct val="150000"/>
                        </a:lnSpc>
                        <a:spcBef>
                          <a:spcPts val="0"/>
                        </a:spcBef>
                        <a:spcAft>
                          <a:spcPts val="0"/>
                        </a:spcAft>
                        <a:buNone/>
                      </a:pPr>
                      <a:r>
                        <a:rPr lang="en">
                          <a:solidFill>
                            <a:schemeClr val="accent1"/>
                          </a:solidFill>
                        </a:rPr>
                        <a:t>SAM</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a:solidFill>
                            <a:schemeClr val="accent1"/>
                          </a:solidFill>
                        </a:rPr>
                        <a:t>COS</a:t>
                      </a: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72" name="Google Shape;372;p28"/>
          <p:cNvSpPr txBox="1"/>
          <p:nvPr/>
        </p:nvSpPr>
        <p:spPr>
          <a:xfrm>
            <a:off x="3072000" y="4487750"/>
            <a:ext cx="30000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accent1"/>
                </a:solidFill>
                <a:latin typeface="Roboto"/>
                <a:ea typeface="Roboto"/>
                <a:cs typeface="Roboto"/>
                <a:sym typeface="Roboto"/>
              </a:rPr>
              <a:t>UIQ ISSM</a:t>
            </a:r>
            <a:r>
              <a:rPr lang="en">
                <a:solidFill>
                  <a:schemeClr val="lt1"/>
                </a:solidFill>
                <a:latin typeface="Roboto"/>
                <a:ea typeface="Roboto"/>
                <a:cs typeface="Roboto"/>
                <a:sym typeface="Roboto"/>
              </a:rPr>
              <a:t> </a:t>
            </a:r>
            <a:r>
              <a:rPr lang="en">
                <a:solidFill>
                  <a:schemeClr val="accent1"/>
                </a:solidFill>
                <a:latin typeface="Roboto"/>
                <a:ea typeface="Roboto"/>
                <a:cs typeface="Roboto"/>
                <a:sym typeface="Roboto"/>
              </a:rPr>
              <a:t>FSIM</a:t>
            </a:r>
            <a:endParaRPr>
              <a:latin typeface="Roboto"/>
              <a:ea typeface="Roboto"/>
              <a:cs typeface="Roboto"/>
              <a:sym typeface="Roboto"/>
            </a:endParaRPr>
          </a:p>
        </p:txBody>
      </p:sp>
      <p:cxnSp>
        <p:nvCxnSpPr>
          <p:cNvPr id="373" name="Google Shape;373;p28"/>
          <p:cNvCxnSpPr/>
          <p:nvPr/>
        </p:nvCxnSpPr>
        <p:spPr>
          <a:xfrm>
            <a:off x="1790700" y="664075"/>
            <a:ext cx="5867400" cy="96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1000"/>
                                        <p:tgtEl>
                                          <p:spTgt spid="3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fade">
                                      <p:cBhvr>
                                        <p:cTn id="12" dur="10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
                                        </p:tgtEl>
                                        <p:attrNameLst>
                                          <p:attrName>style.visibility</p:attrName>
                                        </p:attrNameLst>
                                      </p:cBhvr>
                                      <p:to>
                                        <p:strVal val="visible"/>
                                      </p:to>
                                    </p:set>
                                    <p:animEffect transition="in" filter="fade">
                                      <p:cBhvr>
                                        <p:cTn id="17"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9"/>
          <p:cNvSpPr txBox="1">
            <a:spLocks noGrp="1"/>
          </p:cNvSpPr>
          <p:nvPr>
            <p:ph type="ctrTitle"/>
          </p:nvPr>
        </p:nvSpPr>
        <p:spPr>
          <a:xfrm>
            <a:off x="311700" y="8847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Evaluation Metrics</a:t>
            </a:r>
            <a:endParaRPr>
              <a:solidFill>
                <a:schemeClr val="accent1"/>
              </a:solidFill>
            </a:endParaRPr>
          </a:p>
        </p:txBody>
      </p:sp>
      <p:sp>
        <p:nvSpPr>
          <p:cNvPr id="379" name="Google Shape;379;p29"/>
          <p:cNvSpPr txBox="1"/>
          <p:nvPr/>
        </p:nvSpPr>
        <p:spPr>
          <a:xfrm>
            <a:off x="311700" y="695075"/>
            <a:ext cx="7555800" cy="7080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lt1"/>
              </a:buClr>
              <a:buSzPts val="1600"/>
              <a:buFont typeface="Roboto"/>
              <a:buChar char="●"/>
            </a:pPr>
            <a:r>
              <a:rPr lang="en" sz="1600" b="1">
                <a:solidFill>
                  <a:schemeClr val="accent1"/>
                </a:solidFill>
                <a:latin typeface="Roboto"/>
                <a:ea typeface="Roboto"/>
                <a:cs typeface="Roboto"/>
                <a:sym typeface="Roboto"/>
              </a:rPr>
              <a:t>PSNR</a:t>
            </a:r>
            <a:r>
              <a:rPr lang="en" sz="1600">
                <a:solidFill>
                  <a:schemeClr val="accent1"/>
                </a:solidFill>
                <a:latin typeface="Roboto Light"/>
                <a:ea typeface="Roboto Light"/>
                <a:cs typeface="Roboto Light"/>
                <a:sym typeface="Roboto Light"/>
              </a:rPr>
              <a:t> </a:t>
            </a:r>
            <a:r>
              <a:rPr lang="en" sz="1600">
                <a:solidFill>
                  <a:schemeClr val="lt1"/>
                </a:solidFill>
                <a:latin typeface="Roboto Light"/>
                <a:ea typeface="Roboto Light"/>
                <a:cs typeface="Roboto Light"/>
                <a:sym typeface="Roboto Light"/>
              </a:rPr>
              <a:t>- Peak Signal to Noise Ratio (Computed using MSE)</a:t>
            </a:r>
            <a:endParaRPr sz="1600">
              <a:solidFill>
                <a:schemeClr val="lt1"/>
              </a:solidFill>
              <a:latin typeface="Roboto Light"/>
              <a:ea typeface="Roboto Light"/>
              <a:cs typeface="Roboto Light"/>
              <a:sym typeface="Roboto Light"/>
            </a:endParaRPr>
          </a:p>
          <a:p>
            <a:pPr marL="914400" lvl="1" indent="-330200" algn="l" rtl="0">
              <a:lnSpc>
                <a:spcPct val="150000"/>
              </a:lnSpc>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Decibel (dB) scale expressed on the logarithmic scale</a:t>
            </a:r>
            <a:endParaRPr sz="16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16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r>
              <a:rPr lang="en" sz="1600" b="1">
                <a:solidFill>
                  <a:schemeClr val="accent1"/>
                </a:solidFill>
                <a:latin typeface="Roboto"/>
                <a:ea typeface="Roboto"/>
                <a:cs typeface="Roboto"/>
                <a:sym typeface="Roboto"/>
              </a:rPr>
              <a:t>SSIM </a:t>
            </a:r>
            <a:r>
              <a:rPr lang="en" sz="1600" b="1">
                <a:solidFill>
                  <a:schemeClr val="lt1"/>
                </a:solidFill>
                <a:latin typeface="Roboto"/>
                <a:ea typeface="Roboto"/>
                <a:cs typeface="Roboto"/>
                <a:sym typeface="Roboto"/>
              </a:rPr>
              <a:t>- </a:t>
            </a:r>
            <a:r>
              <a:rPr lang="en" sz="1600">
                <a:solidFill>
                  <a:schemeClr val="lt1"/>
                </a:solidFill>
                <a:latin typeface="Roboto Light"/>
                <a:ea typeface="Roboto Light"/>
                <a:cs typeface="Roboto Light"/>
                <a:sym typeface="Roboto Light"/>
              </a:rPr>
              <a:t>Structural Similarity Index Measure</a:t>
            </a: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r>
              <a:rPr lang="en" sz="1600" b="1">
                <a:solidFill>
                  <a:schemeClr val="accent1"/>
                </a:solidFill>
                <a:latin typeface="Roboto"/>
                <a:ea typeface="Roboto"/>
                <a:cs typeface="Roboto"/>
                <a:sym typeface="Roboto"/>
              </a:rPr>
              <a:t>RMSE </a:t>
            </a:r>
            <a:r>
              <a:rPr lang="en" sz="1600" b="1">
                <a:solidFill>
                  <a:schemeClr val="lt1"/>
                </a:solidFill>
                <a:latin typeface="Roboto"/>
                <a:ea typeface="Roboto"/>
                <a:cs typeface="Roboto"/>
                <a:sym typeface="Roboto"/>
              </a:rPr>
              <a:t>- </a:t>
            </a:r>
            <a:r>
              <a:rPr lang="en" sz="1600">
                <a:solidFill>
                  <a:schemeClr val="lt1"/>
                </a:solidFill>
                <a:latin typeface="Roboto Light"/>
                <a:ea typeface="Roboto Light"/>
                <a:cs typeface="Roboto Light"/>
                <a:sym typeface="Roboto Light"/>
              </a:rPr>
              <a:t>Root Mean Square Error</a:t>
            </a:r>
            <a:endParaRPr sz="16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b="1">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endParaRPr sz="1600" b="1">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endParaRPr sz="1600">
              <a:solidFill>
                <a:schemeClr val="lt1"/>
              </a:solidFill>
              <a:latin typeface="Roboto Light"/>
              <a:ea typeface="Roboto Light"/>
              <a:cs typeface="Roboto Light"/>
              <a:sym typeface="Roboto Light"/>
            </a:endParaRPr>
          </a:p>
          <a:p>
            <a:pPr marL="457200" lvl="0" indent="-330200" algn="l" rtl="0">
              <a:lnSpc>
                <a:spcPct val="150000"/>
              </a:lnSpc>
              <a:spcBef>
                <a:spcPts val="0"/>
              </a:spcBef>
              <a:spcAft>
                <a:spcPts val="0"/>
              </a:spcAft>
              <a:buClr>
                <a:schemeClr val="lt1"/>
              </a:buClr>
              <a:buSzPts val="1600"/>
              <a:buFont typeface="Roboto"/>
              <a:buChar char="●"/>
            </a:pPr>
            <a:endParaRPr sz="1600" b="1">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endParaRPr sz="1600" b="1">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endParaRPr sz="1600" b="1">
              <a:solidFill>
                <a:schemeClr val="lt1"/>
              </a:solidFill>
              <a:latin typeface="Roboto"/>
              <a:ea typeface="Roboto"/>
              <a:cs typeface="Roboto"/>
              <a:sym typeface="Roboto"/>
            </a:endParaRPr>
          </a:p>
        </p:txBody>
      </p:sp>
      <p:sp>
        <p:nvSpPr>
          <p:cNvPr id="380" name="Google Shape;380;p29"/>
          <p:cNvSpPr/>
          <p:nvPr/>
        </p:nvSpPr>
        <p:spPr>
          <a:xfrm>
            <a:off x="767700" y="1595728"/>
            <a:ext cx="3520500" cy="760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29" descr="{&quot;backgroundColor&quot;:&quot;#ffffff&quot;,&quot;font&quot;:{&quot;color&quot;:&quot;#000000&quot;,&quot;family&quot;:&quot;Arial&quot;,&quot;size&quot;:12},&quot;code&quot;:&quot;$$\\text{MSE} = \\frac{\\sum_{M,N} [I_{1}(m,n) - I_{2}(m,n)]^{2}}{M*N}$$&quot;,&quot;type&quot;:&quot;$$&quot;,&quot;id&quot;:&quot;1&quot;,&quot;backgroundColorModified&quot;:null,&quot;aid&quot;:null,&quot;ts&quot;:1638184471384,&quot;cs&quot;:&quot;OWH6e10CKZIBW0qSWg2EdQ==&quot;,&quot;size&quot;:{&quot;width&quot;:295.5,&quot;height&quot;:45.25}}"/>
          <p:cNvPicPr preferRelativeResize="0"/>
          <p:nvPr/>
        </p:nvPicPr>
        <p:blipFill>
          <a:blip r:embed="rId3">
            <a:alphaModFix/>
          </a:blip>
          <a:stretch>
            <a:fillRect/>
          </a:stretch>
        </p:blipFill>
        <p:spPr>
          <a:xfrm>
            <a:off x="985655" y="1719438"/>
            <a:ext cx="3084677" cy="513368"/>
          </a:xfrm>
          <a:prstGeom prst="rect">
            <a:avLst/>
          </a:prstGeom>
          <a:noFill/>
          <a:ln>
            <a:noFill/>
          </a:ln>
        </p:spPr>
      </p:pic>
      <p:sp>
        <p:nvSpPr>
          <p:cNvPr id="382" name="Google Shape;382;p29"/>
          <p:cNvSpPr/>
          <p:nvPr/>
        </p:nvSpPr>
        <p:spPr>
          <a:xfrm>
            <a:off x="4786050" y="1595728"/>
            <a:ext cx="3520500" cy="760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29" descr="{&quot;code&quot;:&quot;$$\\text{PSNR} = 10\\log_{10}(\\frac{R^{2}}{\\text{MSE}})$$&quot;,&quot;font&quot;:{&quot;color&quot;:&quot;#000000&quot;,&quot;size&quot;:11,&quot;family&quot;:&quot;Arial&quot;},&quot;backgroundColor&quot;:&quot;#ffffff&quot;,&quot;type&quot;:&quot;$$&quot;,&quot;aid&quot;:null,&quot;backgroundColorModified&quot;:null,&quot;id&quot;:&quot;2&quot;,&quot;ts&quot;:1638184549154,&quot;cs&quot;:&quot;bPfcAcI1ua2UBQJzHcfONA==&quot;,&quot;size&quot;:{&quot;width&quot;:181,&quot;height&quot;:38.166666666666664}}"/>
          <p:cNvPicPr preferRelativeResize="0"/>
          <p:nvPr/>
        </p:nvPicPr>
        <p:blipFill>
          <a:blip r:embed="rId4">
            <a:alphaModFix/>
          </a:blip>
          <a:stretch>
            <a:fillRect/>
          </a:stretch>
        </p:blipFill>
        <p:spPr>
          <a:xfrm>
            <a:off x="5230788" y="1698713"/>
            <a:ext cx="2631025" cy="554825"/>
          </a:xfrm>
          <a:prstGeom prst="rect">
            <a:avLst/>
          </a:prstGeom>
          <a:noFill/>
          <a:ln>
            <a:noFill/>
          </a:ln>
        </p:spPr>
      </p:pic>
      <p:sp>
        <p:nvSpPr>
          <p:cNvPr id="384" name="Google Shape;384;p29"/>
          <p:cNvSpPr/>
          <p:nvPr/>
        </p:nvSpPr>
        <p:spPr>
          <a:xfrm>
            <a:off x="2372100" y="2945650"/>
            <a:ext cx="4399800" cy="885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 name="Google Shape;385;p29" descr="{&quot;code&quot;:&quot;$$SSIM(x,y) = \\frac{(2\\mu_{x}\\mu_{y} + c_{1})(2\\sigma_{xy}+c_{2})}{(\\mu_{x}^{2}+\\mu{y}^{2} +\nc_{1})(\\sigma_{x}^{2} + \\sigma_{y}^{2} + c_{2})}$$&quot;,&quot;backgroundColor&quot;:&quot;#ffffff&quot;,&quot;type&quot;:&quot;$$&quot;,&quot;id&quot;:&quot;3&quot;,&quot;font&quot;:{&quot;family&quot;:&quot;Roboto&quot;,&quot;size&quot;:16,&quot;color&quot;:&quot;#000000&quot;},&quot;backgroundColorModified&quot;:null,&quot;aid&quot;:null,&quot;ts&quot;:1638184689352,&quot;cs&quot;:&quot;BN/n3fE23zGslSdFOuNApQ==&quot;,&quot;size&quot;:{&quot;width&quot;:420.3333333333333,&quot;height&quot;:56.666666666666664}}"/>
          <p:cNvPicPr preferRelativeResize="0"/>
          <p:nvPr/>
        </p:nvPicPr>
        <p:blipFill>
          <a:blip r:embed="rId5">
            <a:alphaModFix/>
          </a:blip>
          <a:stretch>
            <a:fillRect/>
          </a:stretch>
        </p:blipFill>
        <p:spPr>
          <a:xfrm>
            <a:off x="2570150" y="3118425"/>
            <a:ext cx="4003675" cy="539750"/>
          </a:xfrm>
          <a:prstGeom prst="rect">
            <a:avLst/>
          </a:prstGeom>
          <a:noFill/>
          <a:ln>
            <a:noFill/>
          </a:ln>
        </p:spPr>
      </p:pic>
      <p:sp>
        <p:nvSpPr>
          <p:cNvPr id="386" name="Google Shape;386;p29"/>
          <p:cNvSpPr/>
          <p:nvPr/>
        </p:nvSpPr>
        <p:spPr>
          <a:xfrm>
            <a:off x="4070313" y="4048275"/>
            <a:ext cx="4399800" cy="885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7" name="Google Shape;387;p29" descr="{&quot;font&quot;:{&quot;family&quot;:&quot;Arial&quot;,&quot;size&quot;:12,&quot;color&quot;:&quot;#000000&quot;},&quot;type&quot;:&quot;$$&quot;,&quot;code&quot;:&quot;$$\\text{RMSE} = {\\sqrt[]{\\frac{1}{M*N}\\sum_{i=0,j=0}^{M-1,N-1} [I_{1}(i,j) - I_{2}(i,j)]^{2}}}$$&quot;,&quot;backgroundColor&quot;:&quot;#ffffff&quot;,&quot;aid&quot;:null,&quot;backgroundColorModified&quot;:null,&quot;id&quot;:&quot;4&quot;,&quot;ts&quot;:1638184813048,&quot;cs&quot;:&quot;B8gbaOj9krThMSCC9R0y5A==&quot;,&quot;size&quot;:{&quot;width&quot;:374.6666666666667,&quot;height&quot;:63}}"/>
          <p:cNvPicPr preferRelativeResize="0"/>
          <p:nvPr/>
        </p:nvPicPr>
        <p:blipFill>
          <a:blip r:embed="rId6">
            <a:alphaModFix/>
          </a:blip>
          <a:stretch>
            <a:fillRect/>
          </a:stretch>
        </p:blipFill>
        <p:spPr>
          <a:xfrm>
            <a:off x="4302588" y="4160064"/>
            <a:ext cx="3935276" cy="66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0"/>
          <p:cNvSpPr txBox="1">
            <a:spLocks noGrp="1"/>
          </p:cNvSpPr>
          <p:nvPr>
            <p:ph type="ctrTitle"/>
          </p:nvPr>
        </p:nvSpPr>
        <p:spPr>
          <a:xfrm>
            <a:off x="298125" y="1508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More Evaluation Metrics</a:t>
            </a:r>
            <a:endParaRPr>
              <a:solidFill>
                <a:schemeClr val="accent1"/>
              </a:solidFill>
            </a:endParaRPr>
          </a:p>
        </p:txBody>
      </p:sp>
      <p:sp>
        <p:nvSpPr>
          <p:cNvPr id="393" name="Google Shape;393;p30"/>
          <p:cNvSpPr txBox="1"/>
          <p:nvPr/>
        </p:nvSpPr>
        <p:spPr>
          <a:xfrm>
            <a:off x="353775" y="757450"/>
            <a:ext cx="8409300" cy="3955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Font typeface="Roboto Light"/>
              <a:buChar char="●"/>
            </a:pPr>
            <a:r>
              <a:rPr lang="en" b="1">
                <a:solidFill>
                  <a:schemeClr val="accent1"/>
                </a:solidFill>
                <a:latin typeface="Roboto"/>
                <a:ea typeface="Roboto"/>
                <a:cs typeface="Roboto"/>
                <a:sym typeface="Roboto"/>
              </a:rPr>
              <a:t>SRE</a:t>
            </a:r>
            <a:r>
              <a:rPr lang="en">
                <a:solidFill>
                  <a:schemeClr val="accent1"/>
                </a:solidFill>
                <a:latin typeface="Roboto Light"/>
                <a:ea typeface="Roboto Light"/>
                <a:cs typeface="Roboto Light"/>
                <a:sym typeface="Roboto Light"/>
              </a:rPr>
              <a:t> </a:t>
            </a:r>
            <a:r>
              <a:rPr lang="en">
                <a:solidFill>
                  <a:schemeClr val="lt1"/>
                </a:solidFill>
                <a:latin typeface="Roboto Light"/>
                <a:ea typeface="Roboto Light"/>
                <a:cs typeface="Roboto Light"/>
                <a:sym typeface="Roboto Light"/>
              </a:rPr>
              <a:t>- Signal to Reconstruction Error Ratio</a:t>
            </a:r>
            <a:endParaRPr>
              <a:solidFill>
                <a:schemeClr val="lt1"/>
              </a:solidFill>
              <a:latin typeface="Roboto Light"/>
              <a:ea typeface="Roboto Light"/>
              <a:cs typeface="Roboto Light"/>
              <a:sym typeface="Roboto Light"/>
            </a:endParaRPr>
          </a:p>
          <a:p>
            <a:pPr marL="914400" lvl="1" indent="-317500" algn="l" rtl="0">
              <a:lnSpc>
                <a:spcPct val="150000"/>
              </a:lnSpc>
              <a:spcBef>
                <a:spcPts val="0"/>
              </a:spcBef>
              <a:spcAft>
                <a:spcPts val="0"/>
              </a:spcAft>
              <a:buClr>
                <a:schemeClr val="lt1"/>
              </a:buClr>
              <a:buSzPts val="1400"/>
              <a:buFont typeface="Roboto Light"/>
              <a:buChar char="○"/>
            </a:pPr>
            <a:r>
              <a:rPr lang="en">
                <a:solidFill>
                  <a:schemeClr val="lt1"/>
                </a:solidFill>
                <a:latin typeface="Roboto Light"/>
                <a:ea typeface="Roboto Light"/>
                <a:cs typeface="Roboto Light"/>
                <a:sym typeface="Roboto Light"/>
              </a:rPr>
              <a:t>Uses the Decibel Scale (Incorporated Logarithmic Factor)</a:t>
            </a:r>
            <a:endParaRPr>
              <a:solidFill>
                <a:schemeClr val="lt1"/>
              </a:solidFill>
              <a:latin typeface="Roboto Light"/>
              <a:ea typeface="Roboto Light"/>
              <a:cs typeface="Roboto Light"/>
              <a:sym typeface="Roboto Light"/>
            </a:endParaRPr>
          </a:p>
          <a:p>
            <a:pPr marL="914400" lvl="0" indent="0" algn="l" rtl="0">
              <a:lnSpc>
                <a:spcPct val="150000"/>
              </a:lnSpc>
              <a:spcBef>
                <a:spcPts val="0"/>
              </a:spcBef>
              <a:spcAft>
                <a:spcPts val="0"/>
              </a:spcAft>
              <a:buNone/>
            </a:pPr>
            <a:endParaRPr>
              <a:solidFill>
                <a:schemeClr val="lt1"/>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b="1">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Light"/>
              <a:buChar char="●"/>
            </a:pPr>
            <a:r>
              <a:rPr lang="en" b="1">
                <a:solidFill>
                  <a:schemeClr val="accent1"/>
                </a:solidFill>
                <a:latin typeface="Roboto"/>
                <a:ea typeface="Roboto"/>
                <a:cs typeface="Roboto"/>
                <a:sym typeface="Roboto"/>
              </a:rPr>
              <a:t>SAM</a:t>
            </a:r>
            <a:r>
              <a:rPr lang="en">
                <a:solidFill>
                  <a:schemeClr val="accent1"/>
                </a:solidFill>
                <a:latin typeface="Roboto Light"/>
                <a:ea typeface="Roboto Light"/>
                <a:cs typeface="Roboto Light"/>
                <a:sym typeface="Roboto Light"/>
              </a:rPr>
              <a:t> </a:t>
            </a:r>
            <a:r>
              <a:rPr lang="en">
                <a:solidFill>
                  <a:schemeClr val="lt1"/>
                </a:solidFill>
                <a:latin typeface="Roboto Light"/>
                <a:ea typeface="Roboto Light"/>
                <a:cs typeface="Roboto Light"/>
                <a:sym typeface="Roboto Light"/>
              </a:rPr>
              <a:t>- Spectral Angle Mapper</a:t>
            </a:r>
            <a:endParaRPr>
              <a:solidFill>
                <a:schemeClr val="lt1"/>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b="1">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Light"/>
              <a:buChar char="●"/>
            </a:pPr>
            <a:r>
              <a:rPr lang="en" b="1">
                <a:solidFill>
                  <a:schemeClr val="accent1"/>
                </a:solidFill>
                <a:latin typeface="Roboto"/>
                <a:ea typeface="Roboto"/>
                <a:cs typeface="Roboto"/>
                <a:sym typeface="Roboto"/>
              </a:rPr>
              <a:t>COS </a:t>
            </a:r>
            <a:r>
              <a:rPr lang="en">
                <a:solidFill>
                  <a:schemeClr val="lt1"/>
                </a:solidFill>
                <a:latin typeface="Roboto Light"/>
                <a:ea typeface="Roboto Light"/>
                <a:cs typeface="Roboto Light"/>
                <a:sym typeface="Roboto Light"/>
              </a:rPr>
              <a:t>- Cosine Similarity</a:t>
            </a:r>
            <a:endParaRPr>
              <a:solidFill>
                <a:schemeClr val="lt1"/>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a:solidFill>
                <a:schemeClr val="lt1"/>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a:solidFill>
                <a:schemeClr val="lt1"/>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a:solidFill>
                <a:schemeClr val="lt1"/>
              </a:solidFill>
              <a:latin typeface="Roboto Light"/>
              <a:ea typeface="Roboto Light"/>
              <a:cs typeface="Roboto Light"/>
              <a:sym typeface="Roboto Light"/>
            </a:endParaRPr>
          </a:p>
        </p:txBody>
      </p:sp>
      <p:sp>
        <p:nvSpPr>
          <p:cNvPr id="394" name="Google Shape;394;p30"/>
          <p:cNvSpPr/>
          <p:nvPr/>
        </p:nvSpPr>
        <p:spPr>
          <a:xfrm>
            <a:off x="2798175" y="1548025"/>
            <a:ext cx="3473100" cy="68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30" descr="{&quot;backgroundColor&quot;:&quot;#ffffff&quot;,&quot;type&quot;:&quot;$$&quot;,&quot;id&quot;:&quot;5&quot;,&quot;aid&quot;:null,&quot;backgroundColorModified&quot;:null,&quot;code&quot;:&quot;$$\\text{SRE} = 10\\log_{10}\\frac{\\mu_{x}^{2}}{|\\hat{x} - x|^{2} / n}$$&quot;,&quot;font&quot;:{&quot;color&quot;:&quot;#000000&quot;,&quot;size&quot;:12,&quot;family&quot;:&quot;Arial&quot;},&quot;ts&quot;:1638184996084,&quot;cs&quot;:&quot;pi4xU4ta0zGc6a3UvyBQ1Q==&quot;,&quot;size&quot;:{&quot;width&quot;:213.5,&quot;height&quot;:50.833333333333336}}"/>
          <p:cNvPicPr preferRelativeResize="0"/>
          <p:nvPr/>
        </p:nvPicPr>
        <p:blipFill>
          <a:blip r:embed="rId3">
            <a:alphaModFix/>
          </a:blip>
          <a:stretch>
            <a:fillRect/>
          </a:stretch>
        </p:blipFill>
        <p:spPr>
          <a:xfrm>
            <a:off x="3278052" y="1617856"/>
            <a:ext cx="2513440" cy="549432"/>
          </a:xfrm>
          <a:prstGeom prst="rect">
            <a:avLst/>
          </a:prstGeom>
          <a:noFill/>
          <a:ln>
            <a:noFill/>
          </a:ln>
        </p:spPr>
      </p:pic>
      <p:sp>
        <p:nvSpPr>
          <p:cNvPr id="396" name="Google Shape;396;p30"/>
          <p:cNvSpPr/>
          <p:nvPr/>
        </p:nvSpPr>
        <p:spPr>
          <a:xfrm>
            <a:off x="4324225" y="2550171"/>
            <a:ext cx="3661500" cy="895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 name="Google Shape;397;p30" descr="{&quot;code&quot;:&quot;$$\\alpha = \\cos^{-1}\\frac{\\sum_{i=1}^{nb} t_{i}r_{i}}{{\\sqrt[]{\\sum_{i=1}^{nb} t_{i}^{2}}}{\\sqrt[]{\\sum_{i=1}^{nb} r_{i}^{2}}}}$$&quot;,&quot;aid&quot;:null,&quot;type&quot;:&quot;$$&quot;,&quot;backgroundColorModified&quot;:null,&quot;id&quot;:&quot;6&quot;,&quot;backgroundColor&quot;:&quot;#ffffff&quot;,&quot;font&quot;:{&quot;family&quot;:&quot;Arial&quot;,&quot;size&quot;:12,&quot;color&quot;:&quot;#000000&quot;},&quot;ts&quot;:1638185125914,&quot;cs&quot;:&quot;qGqu9mk86e6L67e3O3dnDA==&quot;,&quot;size&quot;:{&quot;width&quot;:248.40000000000006,&quot;height&quot;:67.60000000000001}}"/>
          <p:cNvPicPr preferRelativeResize="0"/>
          <p:nvPr/>
        </p:nvPicPr>
        <p:blipFill>
          <a:blip r:embed="rId4">
            <a:alphaModFix/>
          </a:blip>
          <a:stretch>
            <a:fillRect/>
          </a:stretch>
        </p:blipFill>
        <p:spPr>
          <a:xfrm>
            <a:off x="4659075" y="2584866"/>
            <a:ext cx="3035700" cy="826125"/>
          </a:xfrm>
          <a:prstGeom prst="rect">
            <a:avLst/>
          </a:prstGeom>
          <a:noFill/>
          <a:ln>
            <a:noFill/>
          </a:ln>
        </p:spPr>
      </p:pic>
      <p:sp>
        <p:nvSpPr>
          <p:cNvPr id="398" name="Google Shape;398;p30"/>
          <p:cNvSpPr/>
          <p:nvPr/>
        </p:nvSpPr>
        <p:spPr>
          <a:xfrm>
            <a:off x="2603100" y="3750475"/>
            <a:ext cx="5091600" cy="1141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30" descr="{&quot;type&quot;:&quot;$$&quot;,&quot;backgroundColorModified&quot;:null,&quot;font&quot;:{&quot;color&quot;:&quot;#000000&quot;,&quot;family&quot;:&quot;Roboto&quot;,&quot;size&quot;:14},&quot;id&quot;:&quot;7&quot;,&quot;code&quot;:&quot;$$\\text{COS}=S_{C}(A,B):=\\cos(\\theta )=\\frac{\\mathbf {A} \\cdot \n\\mathbf {B}}{\\|\\mathbf {A} \\|\\|\\mathbf {B} \\|}={\\frac {\\sum \n\\limits _{i=1}^{n}{A_{i}B_{i}}}{{\\sqrt[]{\\sum \\limits \n_{i=1}^{n}{A_{i}^{2}}}}{\\sqrt[]{\\sum \\limits _{i=1}^{n}{B_{i}^{2}}}}}}$$&quot;,&quot;aid&quot;:null,&quot;backgroundColor&quot;:&quot;#ffffff&quot;,&quot;ts&quot;:1638185263235,&quot;cs&quot;:&quot;+7i5JAS0vDFSHkSggi9rHQ==&quot;,&quot;size&quot;:{&quot;width&quot;:484.3333333333333,&quot;height&quot;:109.66666666666667}}"/>
          <p:cNvPicPr preferRelativeResize="0"/>
          <p:nvPr/>
        </p:nvPicPr>
        <p:blipFill>
          <a:blip r:embed="rId5">
            <a:alphaModFix/>
          </a:blip>
          <a:stretch>
            <a:fillRect/>
          </a:stretch>
        </p:blipFill>
        <p:spPr>
          <a:xfrm>
            <a:off x="2826110" y="3838629"/>
            <a:ext cx="4645648" cy="9670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Other Evaluation Metrics</a:t>
            </a:r>
            <a:endParaRPr>
              <a:solidFill>
                <a:schemeClr val="accent1"/>
              </a:solidFill>
            </a:endParaRPr>
          </a:p>
        </p:txBody>
      </p:sp>
      <p:sp>
        <p:nvSpPr>
          <p:cNvPr id="405" name="Google Shape;405;p31"/>
          <p:cNvSpPr txBox="1"/>
          <p:nvPr/>
        </p:nvSpPr>
        <p:spPr>
          <a:xfrm>
            <a:off x="326575" y="1442350"/>
            <a:ext cx="8518200" cy="28938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lt1"/>
              </a:buClr>
              <a:buSzPts val="1800"/>
              <a:buFont typeface="Roboto Light"/>
              <a:buChar char="●"/>
            </a:pPr>
            <a:r>
              <a:rPr lang="en" sz="1800" b="1">
                <a:solidFill>
                  <a:schemeClr val="accent1"/>
                </a:solidFill>
                <a:latin typeface="Roboto"/>
                <a:ea typeface="Roboto"/>
                <a:cs typeface="Roboto"/>
                <a:sym typeface="Roboto"/>
              </a:rPr>
              <a:t>UIQ </a:t>
            </a:r>
            <a:r>
              <a:rPr lang="en" sz="1800">
                <a:solidFill>
                  <a:schemeClr val="lt1"/>
                </a:solidFill>
                <a:latin typeface="Roboto Light"/>
                <a:ea typeface="Roboto Light"/>
                <a:cs typeface="Roboto Light"/>
                <a:sym typeface="Roboto Light"/>
              </a:rPr>
              <a:t>- Universal Image Quality Index</a:t>
            </a:r>
            <a:endParaRPr sz="1800">
              <a:solidFill>
                <a:schemeClr val="lt1"/>
              </a:solidFill>
              <a:latin typeface="Roboto Light"/>
              <a:ea typeface="Roboto Light"/>
              <a:cs typeface="Roboto Light"/>
              <a:sym typeface="Roboto Light"/>
            </a:endParaRPr>
          </a:p>
          <a:p>
            <a:pPr marL="457200" lvl="0" indent="-342900" algn="l" rtl="0">
              <a:lnSpc>
                <a:spcPct val="150000"/>
              </a:lnSpc>
              <a:spcBef>
                <a:spcPts val="0"/>
              </a:spcBef>
              <a:spcAft>
                <a:spcPts val="0"/>
              </a:spcAft>
              <a:buClr>
                <a:schemeClr val="lt1"/>
              </a:buClr>
              <a:buSzPts val="1800"/>
              <a:buFont typeface="Roboto Light"/>
              <a:buChar char="●"/>
            </a:pPr>
            <a:r>
              <a:rPr lang="en" sz="1800" b="1">
                <a:solidFill>
                  <a:schemeClr val="accent1"/>
                </a:solidFill>
                <a:latin typeface="Roboto"/>
                <a:ea typeface="Roboto"/>
                <a:cs typeface="Roboto"/>
                <a:sym typeface="Roboto"/>
              </a:rPr>
              <a:t>ISSM</a:t>
            </a:r>
            <a:r>
              <a:rPr lang="en" sz="1800">
                <a:solidFill>
                  <a:schemeClr val="accent1"/>
                </a:solidFill>
                <a:latin typeface="Roboto Light"/>
                <a:ea typeface="Roboto Light"/>
                <a:cs typeface="Roboto Light"/>
                <a:sym typeface="Roboto Light"/>
              </a:rPr>
              <a:t> </a:t>
            </a:r>
            <a:r>
              <a:rPr lang="en" sz="1800">
                <a:solidFill>
                  <a:schemeClr val="lt1"/>
                </a:solidFill>
                <a:latin typeface="Roboto Light"/>
                <a:ea typeface="Roboto Light"/>
                <a:cs typeface="Roboto Light"/>
                <a:sym typeface="Roboto Light"/>
              </a:rPr>
              <a:t>- Information theoretic-based Statistic Similarity Measure</a:t>
            </a:r>
            <a:endParaRPr sz="1800">
              <a:solidFill>
                <a:schemeClr val="lt1"/>
              </a:solidFill>
              <a:latin typeface="Roboto Light"/>
              <a:ea typeface="Roboto Light"/>
              <a:cs typeface="Roboto Light"/>
              <a:sym typeface="Roboto Light"/>
            </a:endParaRPr>
          </a:p>
          <a:p>
            <a:pPr marL="457200" lvl="0" indent="-342900" algn="l" rtl="0">
              <a:lnSpc>
                <a:spcPct val="150000"/>
              </a:lnSpc>
              <a:spcBef>
                <a:spcPts val="0"/>
              </a:spcBef>
              <a:spcAft>
                <a:spcPts val="0"/>
              </a:spcAft>
              <a:buClr>
                <a:schemeClr val="lt1"/>
              </a:buClr>
              <a:buSzPts val="1800"/>
              <a:buFont typeface="Roboto Light"/>
              <a:buChar char="●"/>
            </a:pPr>
            <a:r>
              <a:rPr lang="en" sz="1800" b="1">
                <a:solidFill>
                  <a:schemeClr val="accent1"/>
                </a:solidFill>
                <a:latin typeface="Roboto"/>
                <a:ea typeface="Roboto"/>
                <a:cs typeface="Roboto"/>
                <a:sym typeface="Roboto"/>
              </a:rPr>
              <a:t>FSIM </a:t>
            </a:r>
            <a:r>
              <a:rPr lang="en" sz="1800">
                <a:solidFill>
                  <a:schemeClr val="lt1"/>
                </a:solidFill>
                <a:latin typeface="Roboto Light"/>
                <a:ea typeface="Roboto Light"/>
                <a:cs typeface="Roboto Light"/>
                <a:sym typeface="Roboto Light"/>
              </a:rPr>
              <a:t>- Feature Similarity Indexing Method</a:t>
            </a:r>
            <a:endParaRPr sz="18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1800">
              <a:solidFill>
                <a:schemeClr val="lt1"/>
              </a:solidFill>
              <a:latin typeface="Roboto Light"/>
              <a:ea typeface="Roboto Light"/>
              <a:cs typeface="Roboto Light"/>
              <a:sym typeface="Roboto Light"/>
            </a:endParaRPr>
          </a:p>
          <a:p>
            <a:pPr marL="457200" lvl="0" indent="-342900" algn="l" rtl="0">
              <a:lnSpc>
                <a:spcPct val="150000"/>
              </a:lnSpc>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Excess memory</a:t>
            </a:r>
            <a:endParaRPr sz="1800">
              <a:solidFill>
                <a:schemeClr val="lt1"/>
              </a:solidFill>
              <a:latin typeface="Roboto Light"/>
              <a:ea typeface="Roboto Light"/>
              <a:cs typeface="Roboto Light"/>
              <a:sym typeface="Roboto Light"/>
            </a:endParaRPr>
          </a:p>
          <a:p>
            <a:pPr marL="457200" lvl="0" indent="-342900" algn="l" rtl="0">
              <a:lnSpc>
                <a:spcPct val="150000"/>
              </a:lnSpc>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4000+ comparisons</a:t>
            </a:r>
            <a:endParaRPr sz="1800">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a:solidFill>
                <a:schemeClr val="lt1"/>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2"/>
          <p:cNvSpPr/>
          <p:nvPr/>
        </p:nvSpPr>
        <p:spPr>
          <a:xfrm rot="10800000">
            <a:off x="56634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3300">
                <a:solidFill>
                  <a:schemeClr val="accent1"/>
                </a:solidFill>
              </a:rPr>
              <a:t>Results</a:t>
            </a:r>
            <a:endParaRPr>
              <a:solidFill>
                <a:srgbClr val="FFFFFF"/>
              </a:solidFill>
            </a:endParaRPr>
          </a:p>
        </p:txBody>
      </p:sp>
      <p:sp>
        <p:nvSpPr>
          <p:cNvPr id="412" name="Google Shape;412;p32"/>
          <p:cNvSpPr/>
          <p:nvPr/>
        </p:nvSpPr>
        <p:spPr>
          <a:xfrm>
            <a:off x="80563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81735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32"/>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15" name="Google Shape;415;p32"/>
          <p:cNvSpPr txBox="1">
            <a:spLocks noGrp="1"/>
          </p:cNvSpPr>
          <p:nvPr>
            <p:ph type="ctrTitle" idx="3"/>
          </p:nvPr>
        </p:nvSpPr>
        <p:spPr>
          <a:xfrm>
            <a:off x="56986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0E2A47"/>
                </a:solidFill>
              </a:rPr>
              <a:t>EVALUATION METRICS</a:t>
            </a:r>
            <a:endParaRPr>
              <a:solidFill>
                <a:srgbClr val="0E2A47"/>
              </a:solidFill>
            </a:endParaRPr>
          </a:p>
        </p:txBody>
      </p:sp>
      <p:pic>
        <p:nvPicPr>
          <p:cNvPr id="416" name="Google Shape;416;p32" title="Gráfico">
            <a:hlinkClick r:id="rId3"/>
          </p:cNvPr>
          <p:cNvPicPr preferRelativeResize="0"/>
          <p:nvPr/>
        </p:nvPicPr>
        <p:blipFill rotWithShape="1">
          <a:blip r:embed="rId4">
            <a:alphaModFix/>
          </a:blip>
          <a:srcRect b="8525"/>
          <a:stretch/>
        </p:blipFill>
        <p:spPr>
          <a:xfrm>
            <a:off x="256200" y="1457250"/>
            <a:ext cx="5000299" cy="282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20"/>
        <p:cNvGrpSpPr/>
        <p:nvPr/>
      </p:nvGrpSpPr>
      <p:grpSpPr>
        <a:xfrm>
          <a:off x="0" y="0"/>
          <a:ext cx="0" cy="0"/>
          <a:chOff x="0" y="0"/>
          <a:chExt cx="0" cy="0"/>
        </a:xfrm>
      </p:grpSpPr>
      <p:sp>
        <p:nvSpPr>
          <p:cNvPr id="421" name="Google Shape;421;p33"/>
          <p:cNvSpPr txBox="1">
            <a:spLocks noGrp="1"/>
          </p:cNvSpPr>
          <p:nvPr>
            <p:ph type="ctrTitle"/>
          </p:nvPr>
        </p:nvSpPr>
        <p:spPr>
          <a:xfrm>
            <a:off x="2770350" y="1558300"/>
            <a:ext cx="3531300" cy="11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Q &amp; Session</a:t>
            </a:r>
            <a:endParaRPr/>
          </a:p>
        </p:txBody>
      </p:sp>
      <p:cxnSp>
        <p:nvCxnSpPr>
          <p:cNvPr id="422" name="Google Shape;422;p33"/>
          <p:cNvCxnSpPr/>
          <p:nvPr/>
        </p:nvCxnSpPr>
        <p:spPr>
          <a:xfrm>
            <a:off x="311700" y="6583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23" name="Google Shape;423;p33"/>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4" name="Google Shape;424;p33"/>
          <p:cNvSpPr/>
          <p:nvPr/>
        </p:nvSpPr>
        <p:spPr>
          <a:xfrm>
            <a:off x="6241919" y="3554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6" name="Google Shape;426;p33"/>
          <p:cNvSpPr/>
          <p:nvPr/>
        </p:nvSpPr>
        <p:spPr>
          <a:xfrm>
            <a:off x="6559112" y="35797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8" name="Google Shape;428;p33"/>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9" name="Google Shape;429;p33"/>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0" name="Google Shape;430;p33"/>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1" name="Google Shape;431;p33"/>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2" name="Google Shape;432;p33"/>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3" name="Google Shape;433;p33"/>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4" name="Google Shape;434;p33"/>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5" name="Google Shape;435;p33"/>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6" name="Google Shape;436;p33"/>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7" name="Google Shape;437;p33"/>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8" name="Google Shape;438;p33"/>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9" name="Google Shape;439;p33"/>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33"/>
          <p:cNvPicPr preferRelativeResize="0"/>
          <p:nvPr/>
        </p:nvPicPr>
        <p:blipFill>
          <a:blip r:embed="rId3">
            <a:alphaModFix/>
          </a:blip>
          <a:stretch>
            <a:fillRect/>
          </a:stretch>
        </p:blipFill>
        <p:spPr>
          <a:xfrm>
            <a:off x="2241615" y="1346883"/>
            <a:ext cx="4432424" cy="2514775"/>
          </a:xfrm>
          <a:prstGeom prst="rect">
            <a:avLst/>
          </a:prstGeom>
          <a:noFill/>
          <a:ln>
            <a:noFill/>
          </a:ln>
        </p:spPr>
      </p:pic>
      <p:sp>
        <p:nvSpPr>
          <p:cNvPr id="441" name="Google Shape;441;p33"/>
          <p:cNvSpPr txBox="1"/>
          <p:nvPr/>
        </p:nvSpPr>
        <p:spPr>
          <a:xfrm>
            <a:off x="381000" y="0"/>
            <a:ext cx="8060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accent1"/>
                </a:solidFill>
                <a:latin typeface="Roboto Black"/>
                <a:ea typeface="Roboto Black"/>
                <a:cs typeface="Roboto Black"/>
                <a:sym typeface="Roboto Black"/>
              </a:rPr>
              <a:t>Evaluation Metric - PSNR</a:t>
            </a:r>
            <a:endParaRPr sz="3000">
              <a:solidFill>
                <a:schemeClr val="accent1"/>
              </a:solidFill>
              <a:latin typeface="Roboto Black"/>
              <a:ea typeface="Roboto Black"/>
              <a:cs typeface="Roboto Black"/>
              <a:sym typeface="Robo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45"/>
        <p:cNvGrpSpPr/>
        <p:nvPr/>
      </p:nvGrpSpPr>
      <p:grpSpPr>
        <a:xfrm>
          <a:off x="0" y="0"/>
          <a:ext cx="0" cy="0"/>
          <a:chOff x="0" y="0"/>
          <a:chExt cx="0" cy="0"/>
        </a:xfrm>
      </p:grpSpPr>
      <p:sp>
        <p:nvSpPr>
          <p:cNvPr id="446" name="Google Shape;446;p34"/>
          <p:cNvSpPr txBox="1">
            <a:spLocks noGrp="1"/>
          </p:cNvSpPr>
          <p:nvPr>
            <p:ph type="ctrTitle"/>
          </p:nvPr>
        </p:nvSpPr>
        <p:spPr>
          <a:xfrm>
            <a:off x="2770350" y="1558300"/>
            <a:ext cx="3531300" cy="11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Q &amp; Session</a:t>
            </a:r>
            <a:endParaRPr/>
          </a:p>
        </p:txBody>
      </p:sp>
      <p:cxnSp>
        <p:nvCxnSpPr>
          <p:cNvPr id="447" name="Google Shape;447;p34"/>
          <p:cNvCxnSpPr/>
          <p:nvPr/>
        </p:nvCxnSpPr>
        <p:spPr>
          <a:xfrm>
            <a:off x="311700" y="6583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48" name="Google Shape;448;p34"/>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49" name="Google Shape;449;p34"/>
          <p:cNvSpPr/>
          <p:nvPr/>
        </p:nvSpPr>
        <p:spPr>
          <a:xfrm>
            <a:off x="6241919" y="3554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1" name="Google Shape;451;p34"/>
          <p:cNvSpPr/>
          <p:nvPr/>
        </p:nvSpPr>
        <p:spPr>
          <a:xfrm>
            <a:off x="6559112" y="35797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3" name="Google Shape;453;p34"/>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4" name="Google Shape;454;p34"/>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5" name="Google Shape;455;p34"/>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6" name="Google Shape;456;p34"/>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7" name="Google Shape;457;p34"/>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8" name="Google Shape;458;p34"/>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9" name="Google Shape;459;p34"/>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0" name="Google Shape;460;p34"/>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1" name="Google Shape;461;p34"/>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2" name="Google Shape;462;p34"/>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3" name="Google Shape;463;p34"/>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4" name="Google Shape;464;p34"/>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txBox="1"/>
          <p:nvPr/>
        </p:nvSpPr>
        <p:spPr>
          <a:xfrm>
            <a:off x="381000" y="0"/>
            <a:ext cx="8060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accent1"/>
                </a:solidFill>
                <a:latin typeface="Roboto Black"/>
                <a:ea typeface="Roboto Black"/>
                <a:cs typeface="Roboto Black"/>
                <a:sym typeface="Roboto Black"/>
              </a:rPr>
              <a:t>Evaluation Metric - SSIM</a:t>
            </a:r>
            <a:endParaRPr sz="3000">
              <a:solidFill>
                <a:schemeClr val="accent1"/>
              </a:solidFill>
              <a:latin typeface="Roboto Black"/>
              <a:ea typeface="Roboto Black"/>
              <a:cs typeface="Roboto Black"/>
              <a:sym typeface="Roboto Black"/>
            </a:endParaRPr>
          </a:p>
        </p:txBody>
      </p:sp>
      <p:pic>
        <p:nvPicPr>
          <p:cNvPr id="466" name="Google Shape;466;p34"/>
          <p:cNvPicPr preferRelativeResize="0"/>
          <p:nvPr/>
        </p:nvPicPr>
        <p:blipFill>
          <a:blip r:embed="rId3">
            <a:alphaModFix/>
          </a:blip>
          <a:stretch>
            <a:fillRect/>
          </a:stretch>
        </p:blipFill>
        <p:spPr>
          <a:xfrm>
            <a:off x="2295463" y="1236525"/>
            <a:ext cx="4328678" cy="2560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70"/>
        <p:cNvGrpSpPr/>
        <p:nvPr/>
      </p:nvGrpSpPr>
      <p:grpSpPr>
        <a:xfrm>
          <a:off x="0" y="0"/>
          <a:ext cx="0" cy="0"/>
          <a:chOff x="0" y="0"/>
          <a:chExt cx="0" cy="0"/>
        </a:xfrm>
      </p:grpSpPr>
      <p:sp>
        <p:nvSpPr>
          <p:cNvPr id="471" name="Google Shape;471;p35"/>
          <p:cNvSpPr txBox="1">
            <a:spLocks noGrp="1"/>
          </p:cNvSpPr>
          <p:nvPr>
            <p:ph type="ctrTitle"/>
          </p:nvPr>
        </p:nvSpPr>
        <p:spPr>
          <a:xfrm>
            <a:off x="2770350" y="1558300"/>
            <a:ext cx="3531300" cy="11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Q &amp; Session</a:t>
            </a:r>
            <a:endParaRPr/>
          </a:p>
        </p:txBody>
      </p:sp>
      <p:cxnSp>
        <p:nvCxnSpPr>
          <p:cNvPr id="472" name="Google Shape;472;p35"/>
          <p:cNvCxnSpPr/>
          <p:nvPr/>
        </p:nvCxnSpPr>
        <p:spPr>
          <a:xfrm>
            <a:off x="311700" y="6583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73" name="Google Shape;473;p35"/>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74" name="Google Shape;474;p35"/>
          <p:cNvSpPr/>
          <p:nvPr/>
        </p:nvSpPr>
        <p:spPr>
          <a:xfrm>
            <a:off x="6241919" y="3554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76" name="Google Shape;476;p35"/>
          <p:cNvSpPr/>
          <p:nvPr/>
        </p:nvSpPr>
        <p:spPr>
          <a:xfrm>
            <a:off x="6559112" y="35797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78" name="Google Shape;478;p35"/>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79" name="Google Shape;479;p35"/>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0" name="Google Shape;480;p35"/>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1" name="Google Shape;481;p35"/>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2" name="Google Shape;482;p35"/>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3" name="Google Shape;483;p35"/>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4" name="Google Shape;484;p35"/>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5" name="Google Shape;485;p35"/>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6" name="Google Shape;486;p35"/>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7" name="Google Shape;487;p35"/>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8" name="Google Shape;488;p35"/>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9" name="Google Shape;489;p35"/>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txBox="1"/>
          <p:nvPr/>
        </p:nvSpPr>
        <p:spPr>
          <a:xfrm>
            <a:off x="381000" y="0"/>
            <a:ext cx="8060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accent1"/>
                </a:solidFill>
                <a:latin typeface="Roboto Black"/>
                <a:ea typeface="Roboto Black"/>
                <a:cs typeface="Roboto Black"/>
                <a:sym typeface="Roboto Black"/>
              </a:rPr>
              <a:t>Evaluation Metric - SRE</a:t>
            </a:r>
            <a:endParaRPr sz="3000">
              <a:solidFill>
                <a:schemeClr val="accent1"/>
              </a:solidFill>
              <a:latin typeface="Roboto Black"/>
              <a:ea typeface="Roboto Black"/>
              <a:cs typeface="Roboto Black"/>
              <a:sym typeface="Roboto Black"/>
            </a:endParaRPr>
          </a:p>
        </p:txBody>
      </p:sp>
      <p:pic>
        <p:nvPicPr>
          <p:cNvPr id="491" name="Google Shape;491;p35"/>
          <p:cNvPicPr preferRelativeResize="0"/>
          <p:nvPr/>
        </p:nvPicPr>
        <p:blipFill>
          <a:blip r:embed="rId3">
            <a:alphaModFix/>
          </a:blip>
          <a:stretch>
            <a:fillRect/>
          </a:stretch>
        </p:blipFill>
        <p:spPr>
          <a:xfrm>
            <a:off x="2260375" y="1260633"/>
            <a:ext cx="4410593" cy="256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95"/>
        <p:cNvGrpSpPr/>
        <p:nvPr/>
      </p:nvGrpSpPr>
      <p:grpSpPr>
        <a:xfrm>
          <a:off x="0" y="0"/>
          <a:ext cx="0" cy="0"/>
          <a:chOff x="0" y="0"/>
          <a:chExt cx="0" cy="0"/>
        </a:xfrm>
      </p:grpSpPr>
      <p:sp>
        <p:nvSpPr>
          <p:cNvPr id="496" name="Google Shape;496;p36"/>
          <p:cNvSpPr txBox="1">
            <a:spLocks noGrp="1"/>
          </p:cNvSpPr>
          <p:nvPr>
            <p:ph type="ctrTitle"/>
          </p:nvPr>
        </p:nvSpPr>
        <p:spPr>
          <a:xfrm>
            <a:off x="2770350" y="1558300"/>
            <a:ext cx="3531300" cy="11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Q &amp; Session</a:t>
            </a:r>
            <a:endParaRPr/>
          </a:p>
        </p:txBody>
      </p:sp>
      <p:cxnSp>
        <p:nvCxnSpPr>
          <p:cNvPr id="497" name="Google Shape;497;p36"/>
          <p:cNvCxnSpPr/>
          <p:nvPr/>
        </p:nvCxnSpPr>
        <p:spPr>
          <a:xfrm>
            <a:off x="311700" y="6583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98" name="Google Shape;498;p36"/>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99" name="Google Shape;499;p36"/>
          <p:cNvSpPr/>
          <p:nvPr/>
        </p:nvSpPr>
        <p:spPr>
          <a:xfrm>
            <a:off x="6241919" y="3554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1" name="Google Shape;501;p36"/>
          <p:cNvSpPr/>
          <p:nvPr/>
        </p:nvSpPr>
        <p:spPr>
          <a:xfrm>
            <a:off x="6559112" y="35797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3" name="Google Shape;503;p36"/>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4" name="Google Shape;504;p36"/>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5" name="Google Shape;505;p36"/>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6" name="Google Shape;506;p36"/>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7" name="Google Shape;507;p36"/>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8" name="Google Shape;508;p36"/>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09" name="Google Shape;509;p36"/>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0" name="Google Shape;510;p36"/>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1" name="Google Shape;511;p36"/>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2" name="Google Shape;512;p36"/>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3" name="Google Shape;513;p36"/>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4" name="Google Shape;514;p36"/>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txBox="1"/>
          <p:nvPr/>
        </p:nvSpPr>
        <p:spPr>
          <a:xfrm>
            <a:off x="381000" y="0"/>
            <a:ext cx="8060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accent1"/>
                </a:solidFill>
                <a:latin typeface="Roboto Black"/>
                <a:ea typeface="Roboto Black"/>
                <a:cs typeface="Roboto Black"/>
                <a:sym typeface="Roboto Black"/>
              </a:rPr>
              <a:t>Evaluation Metric - SAM</a:t>
            </a:r>
            <a:endParaRPr sz="3000">
              <a:solidFill>
                <a:schemeClr val="accent1"/>
              </a:solidFill>
              <a:latin typeface="Roboto Black"/>
              <a:ea typeface="Roboto Black"/>
              <a:cs typeface="Roboto Black"/>
              <a:sym typeface="Roboto Black"/>
            </a:endParaRPr>
          </a:p>
        </p:txBody>
      </p:sp>
      <p:pic>
        <p:nvPicPr>
          <p:cNvPr id="516" name="Google Shape;516;p36"/>
          <p:cNvPicPr preferRelativeResize="0"/>
          <p:nvPr/>
        </p:nvPicPr>
        <p:blipFill>
          <a:blip r:embed="rId3">
            <a:alphaModFix/>
          </a:blip>
          <a:stretch>
            <a:fillRect/>
          </a:stretch>
        </p:blipFill>
        <p:spPr>
          <a:xfrm>
            <a:off x="2253078" y="1189219"/>
            <a:ext cx="4400824" cy="268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p:nvPr/>
        </p:nvSpPr>
        <p:spPr>
          <a:xfrm>
            <a:off x="3874381" y="1858825"/>
            <a:ext cx="4887900" cy="2829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txBox="1">
            <a:spLocks noGrp="1"/>
          </p:cNvSpPr>
          <p:nvPr>
            <p:ph type="ctrTitle"/>
          </p:nvPr>
        </p:nvSpPr>
        <p:spPr>
          <a:xfrm>
            <a:off x="1021600" y="12897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500">
                <a:solidFill>
                  <a:schemeClr val="accent1"/>
                </a:solidFill>
              </a:rPr>
              <a:t>Introduction</a:t>
            </a:r>
            <a:endParaRPr sz="3500"/>
          </a:p>
        </p:txBody>
      </p:sp>
      <p:cxnSp>
        <p:nvCxnSpPr>
          <p:cNvPr id="210" name="Google Shape;210;p19"/>
          <p:cNvCxnSpPr/>
          <p:nvPr/>
        </p:nvCxnSpPr>
        <p:spPr>
          <a:xfrm>
            <a:off x="405250" y="790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11" name="Google Shape;211;p19"/>
          <p:cNvSpPr txBox="1"/>
          <p:nvPr/>
        </p:nvSpPr>
        <p:spPr>
          <a:xfrm>
            <a:off x="335800" y="863725"/>
            <a:ext cx="3530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a:solidFill>
                  <a:schemeClr val="accent1"/>
                </a:solidFill>
                <a:latin typeface="Roboto Black"/>
                <a:ea typeface="Roboto Black"/>
                <a:cs typeface="Roboto Black"/>
                <a:sym typeface="Roboto Black"/>
              </a:rPr>
              <a:t>Upsampling</a:t>
            </a:r>
            <a:endParaRPr sz="400">
              <a:solidFill>
                <a:schemeClr val="accent1"/>
              </a:solidFill>
              <a:latin typeface="Roboto Light"/>
              <a:ea typeface="Roboto Light"/>
              <a:cs typeface="Roboto Light"/>
              <a:sym typeface="Roboto Light"/>
            </a:endParaRPr>
          </a:p>
        </p:txBody>
      </p:sp>
      <p:grpSp>
        <p:nvGrpSpPr>
          <p:cNvPr id="212" name="Google Shape;212;p19"/>
          <p:cNvGrpSpPr/>
          <p:nvPr/>
        </p:nvGrpSpPr>
        <p:grpSpPr>
          <a:xfrm>
            <a:off x="516481" y="219208"/>
            <a:ext cx="428915" cy="426116"/>
            <a:chOff x="6226275" y="3911538"/>
            <a:chExt cx="900325" cy="894450"/>
          </a:xfrm>
        </p:grpSpPr>
        <p:sp>
          <p:nvSpPr>
            <p:cNvPr id="213" name="Google Shape;213;p19"/>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9"/>
          <p:cNvSpPr txBox="1"/>
          <p:nvPr/>
        </p:nvSpPr>
        <p:spPr>
          <a:xfrm>
            <a:off x="304800" y="1242525"/>
            <a:ext cx="82905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Roboto"/>
                <a:ea typeface="Roboto"/>
                <a:cs typeface="Roboto"/>
                <a:sym typeface="Roboto"/>
              </a:rPr>
              <a:t>Adaptation to a situation where the </a:t>
            </a:r>
            <a:r>
              <a:rPr lang="en" b="1">
                <a:solidFill>
                  <a:schemeClr val="lt1"/>
                </a:solidFill>
                <a:latin typeface="Roboto"/>
                <a:ea typeface="Roboto"/>
                <a:cs typeface="Roboto"/>
                <a:sym typeface="Roboto"/>
              </a:rPr>
              <a:t>image scale is larger than the current scale</a:t>
            </a:r>
            <a:r>
              <a:rPr lang="en">
                <a:solidFill>
                  <a:schemeClr val="lt1"/>
                </a:solidFill>
                <a:latin typeface="Roboto"/>
                <a:ea typeface="Roboto"/>
                <a:cs typeface="Roboto"/>
                <a:sym typeface="Roboto"/>
              </a:rPr>
              <a:t> by using an estimation model</a:t>
            </a:r>
            <a:r>
              <a:rPr lang="en" b="1">
                <a:solidFill>
                  <a:schemeClr val="lt1"/>
                </a:solidFill>
                <a:latin typeface="Roboto"/>
                <a:ea typeface="Roboto"/>
                <a:cs typeface="Roboto"/>
                <a:sym typeface="Roboto"/>
              </a:rPr>
              <a:t>.</a:t>
            </a:r>
            <a:endParaRPr b="1">
              <a:solidFill>
                <a:schemeClr val="lt1"/>
              </a:solidFill>
              <a:latin typeface="Roboto"/>
              <a:ea typeface="Roboto"/>
              <a:cs typeface="Roboto"/>
              <a:sym typeface="Roboto"/>
            </a:endParaRPr>
          </a:p>
        </p:txBody>
      </p:sp>
      <p:sp>
        <p:nvSpPr>
          <p:cNvPr id="222" name="Google Shape;222;p19"/>
          <p:cNvSpPr txBox="1"/>
          <p:nvPr/>
        </p:nvSpPr>
        <p:spPr>
          <a:xfrm>
            <a:off x="474175" y="3386575"/>
            <a:ext cx="2920200" cy="1092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solidFill>
                  <a:schemeClr val="accent1"/>
                </a:solidFill>
                <a:latin typeface="Roboto"/>
                <a:ea typeface="Roboto"/>
                <a:cs typeface="Roboto"/>
                <a:sym typeface="Roboto"/>
              </a:rPr>
              <a:t>Applications/Use cases</a:t>
            </a:r>
            <a:endParaRPr b="1">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Visual Appeal</a:t>
            </a:r>
            <a:endParaRPr>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UHD Images</a:t>
            </a:r>
            <a:endParaRPr>
              <a:solidFill>
                <a:schemeClr val="lt1"/>
              </a:solidFill>
              <a:latin typeface="Roboto"/>
              <a:ea typeface="Roboto"/>
              <a:cs typeface="Roboto"/>
              <a:sym typeface="Roboto"/>
            </a:endParaRPr>
          </a:p>
        </p:txBody>
      </p:sp>
      <p:pic>
        <p:nvPicPr>
          <p:cNvPr id="223" name="Google Shape;223;p19"/>
          <p:cNvPicPr preferRelativeResize="0"/>
          <p:nvPr/>
        </p:nvPicPr>
        <p:blipFill>
          <a:blip r:embed="rId3">
            <a:alphaModFix/>
          </a:blip>
          <a:stretch>
            <a:fillRect/>
          </a:stretch>
        </p:blipFill>
        <p:spPr>
          <a:xfrm>
            <a:off x="3874375" y="2148858"/>
            <a:ext cx="1649998" cy="2325272"/>
          </a:xfrm>
          <a:prstGeom prst="rect">
            <a:avLst/>
          </a:prstGeom>
          <a:noFill/>
          <a:ln>
            <a:noFill/>
          </a:ln>
        </p:spPr>
      </p:pic>
      <p:sp>
        <p:nvSpPr>
          <p:cNvPr id="224" name="Google Shape;224;p19"/>
          <p:cNvSpPr/>
          <p:nvPr/>
        </p:nvSpPr>
        <p:spPr>
          <a:xfrm>
            <a:off x="5609651" y="3228413"/>
            <a:ext cx="245700" cy="1956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19"/>
          <p:cNvPicPr preferRelativeResize="0"/>
          <p:nvPr/>
        </p:nvPicPr>
        <p:blipFill>
          <a:blip r:embed="rId4">
            <a:alphaModFix/>
          </a:blip>
          <a:stretch>
            <a:fillRect/>
          </a:stretch>
        </p:blipFill>
        <p:spPr>
          <a:xfrm>
            <a:off x="5843483" y="1889371"/>
            <a:ext cx="2859505" cy="2829654"/>
          </a:xfrm>
          <a:prstGeom prst="rect">
            <a:avLst/>
          </a:prstGeom>
          <a:noFill/>
          <a:ln>
            <a:noFill/>
          </a:ln>
        </p:spPr>
      </p:pic>
      <p:sp>
        <p:nvSpPr>
          <p:cNvPr id="226" name="Google Shape;226;p19"/>
          <p:cNvSpPr txBox="1">
            <a:spLocks noGrp="1"/>
          </p:cNvSpPr>
          <p:nvPr>
            <p:ph type="subTitle" idx="1"/>
          </p:nvPr>
        </p:nvSpPr>
        <p:spPr>
          <a:xfrm>
            <a:off x="516475" y="2062825"/>
            <a:ext cx="3349200" cy="1491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accent1"/>
                </a:solidFill>
                <a:latin typeface="Roboto"/>
                <a:ea typeface="Roboto"/>
                <a:cs typeface="Roboto"/>
                <a:sym typeface="Roboto"/>
              </a:rPr>
              <a:t>Description</a:t>
            </a:r>
            <a:endParaRPr sz="1400" b="1">
              <a:solidFill>
                <a:schemeClr val="accen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Char char="●"/>
            </a:pPr>
            <a:r>
              <a:rPr lang="en" sz="1400">
                <a:solidFill>
                  <a:schemeClr val="lt1"/>
                </a:solidFill>
                <a:latin typeface="Roboto"/>
                <a:ea typeface="Roboto"/>
                <a:cs typeface="Roboto"/>
                <a:sym typeface="Roboto"/>
              </a:rPr>
              <a:t>DSP - Digital Signal Processing</a:t>
            </a:r>
            <a:endParaRPr sz="1400">
              <a:solidFill>
                <a:schemeClr val="lt1"/>
              </a:solidFill>
              <a:latin typeface="Roboto"/>
              <a:ea typeface="Roboto"/>
              <a:cs typeface="Roboto"/>
              <a:sym typeface="Roboto"/>
            </a:endParaRPr>
          </a:p>
          <a:p>
            <a:pPr marL="457200" lvl="0" indent="-317500" algn="l" rtl="0">
              <a:lnSpc>
                <a:spcPct val="150000"/>
              </a:lnSpc>
              <a:spcBef>
                <a:spcPts val="0"/>
              </a:spcBef>
              <a:spcAft>
                <a:spcPts val="0"/>
              </a:spcAft>
              <a:buClr>
                <a:schemeClr val="lt1"/>
              </a:buClr>
              <a:buSzPts val="1400"/>
              <a:buFont typeface="Roboto"/>
              <a:buChar char="●"/>
            </a:pPr>
            <a:r>
              <a:rPr lang="en" sz="1400">
                <a:solidFill>
                  <a:schemeClr val="lt1"/>
                </a:solidFill>
                <a:latin typeface="Roboto"/>
                <a:ea typeface="Roboto"/>
                <a:cs typeface="Roboto"/>
                <a:sym typeface="Roboto"/>
              </a:rPr>
              <a:t>Zero Stuffing</a:t>
            </a:r>
            <a:endParaRPr sz="14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1000"/>
                                        <p:tgtEl>
                                          <p:spTgt spid="2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animEffect transition="in" filter="fade">
                                      <p:cBhvr>
                                        <p:cTn id="15" dur="1000"/>
                                        <p:tgtEl>
                                          <p:spTgt spid="208"/>
                                        </p:tgtEl>
                                      </p:cBhvr>
                                    </p:animEffect>
                                  </p:childTnLst>
                                </p:cTn>
                              </p:par>
                              <p:par>
                                <p:cTn id="16" presetID="10" presetClass="entr" presetSubtype="0" fill="hold" nodeType="withEffect">
                                  <p:stCondLst>
                                    <p:cond delay="0"/>
                                  </p:stCondLst>
                                  <p:childTnLst>
                                    <p:set>
                                      <p:cBhvr>
                                        <p:cTn id="17" dur="1" fill="hold">
                                          <p:stCondLst>
                                            <p:cond delay="0"/>
                                          </p:stCondLst>
                                        </p:cTn>
                                        <p:tgtEl>
                                          <p:spTgt spid="223"/>
                                        </p:tgtEl>
                                        <p:attrNameLst>
                                          <p:attrName>style.visibility</p:attrName>
                                        </p:attrNameLst>
                                      </p:cBhvr>
                                      <p:to>
                                        <p:strVal val="visible"/>
                                      </p:to>
                                    </p:set>
                                    <p:animEffect transition="in" filter="fade">
                                      <p:cBhvr>
                                        <p:cTn id="18" dur="1000"/>
                                        <p:tgtEl>
                                          <p:spTgt spid="2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fade">
                                      <p:cBhvr>
                                        <p:cTn id="23" dur="1000"/>
                                        <p:tgtEl>
                                          <p:spTgt spid="224"/>
                                        </p:tgtEl>
                                      </p:cBhvr>
                                    </p:animEffect>
                                  </p:childTnLst>
                                </p:cTn>
                              </p:par>
                              <p:par>
                                <p:cTn id="24" presetID="10" presetClass="entr" presetSubtype="0" fill="hold" nodeType="withEffect">
                                  <p:stCondLst>
                                    <p:cond delay="0"/>
                                  </p:stCondLst>
                                  <p:childTnLst>
                                    <p:set>
                                      <p:cBhvr>
                                        <p:cTn id="25" dur="1" fill="hold">
                                          <p:stCondLst>
                                            <p:cond delay="0"/>
                                          </p:stCondLst>
                                        </p:cTn>
                                        <p:tgtEl>
                                          <p:spTgt spid="225"/>
                                        </p:tgtEl>
                                        <p:attrNameLst>
                                          <p:attrName>style.visibility</p:attrName>
                                        </p:attrNameLst>
                                      </p:cBhvr>
                                      <p:to>
                                        <p:strVal val="visible"/>
                                      </p:to>
                                    </p:set>
                                    <p:animEffect transition="in" filter="fade">
                                      <p:cBhvr>
                                        <p:cTn id="26" dur="800"/>
                                        <p:tgtEl>
                                          <p:spTgt spid="2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6"/>
                                        </p:tgtEl>
                                        <p:attrNameLst>
                                          <p:attrName>style.visibility</p:attrName>
                                        </p:attrNameLst>
                                      </p:cBhvr>
                                      <p:to>
                                        <p:strVal val="visible"/>
                                      </p:to>
                                    </p:set>
                                    <p:animEffect transition="in" filter="fade">
                                      <p:cBhvr>
                                        <p:cTn id="31" dur="1000"/>
                                        <p:tgtEl>
                                          <p:spTgt spid="2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2"/>
                                        </p:tgtEl>
                                        <p:attrNameLst>
                                          <p:attrName>style.visibility</p:attrName>
                                        </p:attrNameLst>
                                      </p:cBhvr>
                                      <p:to>
                                        <p:strVal val="visible"/>
                                      </p:to>
                                    </p:set>
                                    <p:animEffect transition="in" filter="fade">
                                      <p:cBhvr>
                                        <p:cTn id="36"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520"/>
        <p:cNvGrpSpPr/>
        <p:nvPr/>
      </p:nvGrpSpPr>
      <p:grpSpPr>
        <a:xfrm>
          <a:off x="0" y="0"/>
          <a:ext cx="0" cy="0"/>
          <a:chOff x="0" y="0"/>
          <a:chExt cx="0" cy="0"/>
        </a:xfrm>
      </p:grpSpPr>
      <p:sp>
        <p:nvSpPr>
          <p:cNvPr id="521" name="Google Shape;521;p37"/>
          <p:cNvSpPr txBox="1">
            <a:spLocks noGrp="1"/>
          </p:cNvSpPr>
          <p:nvPr>
            <p:ph type="ctrTitle"/>
          </p:nvPr>
        </p:nvSpPr>
        <p:spPr>
          <a:xfrm>
            <a:off x="2770350" y="1558300"/>
            <a:ext cx="3531300" cy="11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Q &amp; Session</a:t>
            </a:r>
            <a:endParaRPr/>
          </a:p>
        </p:txBody>
      </p:sp>
      <p:cxnSp>
        <p:nvCxnSpPr>
          <p:cNvPr id="522" name="Google Shape;522;p37"/>
          <p:cNvCxnSpPr/>
          <p:nvPr/>
        </p:nvCxnSpPr>
        <p:spPr>
          <a:xfrm>
            <a:off x="311700" y="6583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23" name="Google Shape;523;p3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24" name="Google Shape;524;p37"/>
          <p:cNvSpPr/>
          <p:nvPr/>
        </p:nvSpPr>
        <p:spPr>
          <a:xfrm>
            <a:off x="6241919" y="3554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26" name="Google Shape;526;p37"/>
          <p:cNvSpPr/>
          <p:nvPr/>
        </p:nvSpPr>
        <p:spPr>
          <a:xfrm>
            <a:off x="6559112" y="35797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28" name="Google Shape;528;p3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29" name="Google Shape;529;p3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0" name="Google Shape;530;p3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1" name="Google Shape;531;p3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2" name="Google Shape;532;p3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3" name="Google Shape;533;p3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4" name="Google Shape;534;p3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5" name="Google Shape;535;p3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6" name="Google Shape;536;p3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7" name="Google Shape;537;p3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8" name="Google Shape;538;p3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39" name="Google Shape;539;p3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txBox="1"/>
          <p:nvPr/>
        </p:nvSpPr>
        <p:spPr>
          <a:xfrm>
            <a:off x="381000" y="0"/>
            <a:ext cx="8060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a:solidFill>
                  <a:schemeClr val="accent1"/>
                </a:solidFill>
                <a:latin typeface="Roboto Black"/>
                <a:ea typeface="Roboto Black"/>
                <a:cs typeface="Roboto Black"/>
                <a:sym typeface="Roboto Black"/>
              </a:rPr>
              <a:t>Evaluation Metric - COS</a:t>
            </a:r>
            <a:endParaRPr sz="3000">
              <a:solidFill>
                <a:schemeClr val="accent1"/>
              </a:solidFill>
              <a:latin typeface="Roboto Black"/>
              <a:ea typeface="Roboto Black"/>
              <a:cs typeface="Roboto Black"/>
              <a:sym typeface="Roboto Black"/>
            </a:endParaRPr>
          </a:p>
        </p:txBody>
      </p:sp>
      <p:pic>
        <p:nvPicPr>
          <p:cNvPr id="541" name="Google Shape;541;p37"/>
          <p:cNvPicPr preferRelativeResize="0"/>
          <p:nvPr/>
        </p:nvPicPr>
        <p:blipFill rotWithShape="1">
          <a:blip r:embed="rId3">
            <a:alphaModFix/>
          </a:blip>
          <a:srcRect t="5087"/>
          <a:stretch/>
        </p:blipFill>
        <p:spPr>
          <a:xfrm>
            <a:off x="2251775" y="1261825"/>
            <a:ext cx="4412175" cy="256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8"/>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300">
                <a:solidFill>
                  <a:schemeClr val="accent1"/>
                </a:solidFill>
              </a:rPr>
              <a:t>Conclusion</a:t>
            </a:r>
            <a:endParaRPr>
              <a:solidFill>
                <a:schemeClr val="lt1"/>
              </a:solidFill>
            </a:endParaRPr>
          </a:p>
          <a:p>
            <a:pPr marL="0" lvl="0" indent="0" algn="ctr" rtl="0">
              <a:spcBef>
                <a:spcPts val="0"/>
              </a:spcBef>
              <a:spcAft>
                <a:spcPts val="0"/>
              </a:spcAft>
              <a:buNone/>
            </a:pPr>
            <a:endParaRPr/>
          </a:p>
        </p:txBody>
      </p:sp>
      <p:sp>
        <p:nvSpPr>
          <p:cNvPr id="547" name="Google Shape;547;p38"/>
          <p:cNvSpPr txBox="1"/>
          <p:nvPr/>
        </p:nvSpPr>
        <p:spPr>
          <a:xfrm>
            <a:off x="507225" y="903775"/>
            <a:ext cx="8133600" cy="3879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a:solidFill>
                  <a:schemeClr val="lt1"/>
                </a:solidFill>
                <a:latin typeface="Roboto"/>
                <a:ea typeface="Roboto"/>
                <a:cs typeface="Roboto"/>
                <a:sym typeface="Roboto"/>
              </a:rPr>
              <a:t>Major Deduction points from the Upsampling Model</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Iterative Deprocessing</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Epoch contrast</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Deblurred PSNR</a:t>
            </a:r>
            <a:endParaRPr sz="150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Iterative Cropping</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Resolution Comparison between pre and post upsampling</a:t>
            </a:r>
            <a:endParaRPr sz="150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Comprehensive Error Analysis</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Considered Multiple Image Similarity Metrics</a:t>
            </a:r>
            <a:endParaRPr sz="1500">
              <a:solidFill>
                <a:schemeClr val="lt1"/>
              </a:solidFill>
              <a:latin typeface="Roboto"/>
              <a:ea typeface="Roboto"/>
              <a:cs typeface="Roboto"/>
              <a:sym typeface="Roboto"/>
            </a:endParaRPr>
          </a:p>
          <a:p>
            <a:pPr marL="457200" lvl="0" indent="-323850" algn="l" rtl="0">
              <a:lnSpc>
                <a:spcPct val="150000"/>
              </a:lnSpc>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Graph Plotting</a:t>
            </a:r>
            <a:endParaRPr sz="1500">
              <a:solidFill>
                <a:schemeClr val="lt1"/>
              </a:solidFill>
              <a:latin typeface="Roboto"/>
              <a:ea typeface="Roboto"/>
              <a:cs typeface="Roboto"/>
              <a:sym typeface="Roboto"/>
            </a:endParaRPr>
          </a:p>
        </p:txBody>
      </p:sp>
      <p:cxnSp>
        <p:nvCxnSpPr>
          <p:cNvPr id="548" name="Google Shape;548;p38"/>
          <p:cNvCxnSpPr/>
          <p:nvPr/>
        </p:nvCxnSpPr>
        <p:spPr>
          <a:xfrm>
            <a:off x="364625" y="71005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552"/>
        <p:cNvGrpSpPr/>
        <p:nvPr/>
      </p:nvGrpSpPr>
      <p:grpSpPr>
        <a:xfrm>
          <a:off x="0" y="0"/>
          <a:ext cx="0" cy="0"/>
          <a:chOff x="0" y="0"/>
          <a:chExt cx="0" cy="0"/>
        </a:xfrm>
      </p:grpSpPr>
      <p:sp>
        <p:nvSpPr>
          <p:cNvPr id="553" name="Google Shape;553;p39"/>
          <p:cNvSpPr txBox="1">
            <a:spLocks noGrp="1"/>
          </p:cNvSpPr>
          <p:nvPr>
            <p:ph type="ctrTitle"/>
          </p:nvPr>
        </p:nvSpPr>
        <p:spPr>
          <a:xfrm>
            <a:off x="2770350" y="1558300"/>
            <a:ext cx="3531300" cy="11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Q &amp; Session</a:t>
            </a:r>
            <a:endParaRPr/>
          </a:p>
        </p:txBody>
      </p:sp>
      <p:cxnSp>
        <p:nvCxnSpPr>
          <p:cNvPr id="554" name="Google Shape;554;p3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555" name="Google Shape;555;p39"/>
          <p:cNvSpPr txBox="1">
            <a:spLocks noGrp="1"/>
          </p:cNvSpPr>
          <p:nvPr>
            <p:ph type="subTitle" idx="1"/>
          </p:nvPr>
        </p:nvSpPr>
        <p:spPr>
          <a:xfrm>
            <a:off x="2807250" y="2091438"/>
            <a:ext cx="3457500" cy="96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Q &amp; A</a:t>
            </a:r>
            <a:endParaRPr sz="2800">
              <a:solidFill>
                <a:schemeClr val="dk1"/>
              </a:solidFill>
              <a:latin typeface="Roboto Black"/>
              <a:ea typeface="Roboto Black"/>
              <a:cs typeface="Roboto Black"/>
              <a:sym typeface="Roboto Black"/>
            </a:endParaRPr>
          </a:p>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Session</a:t>
            </a:r>
            <a:endParaRPr sz="2800">
              <a:solidFill>
                <a:schemeClr val="dk1"/>
              </a:solidFill>
              <a:latin typeface="Roboto Black"/>
              <a:ea typeface="Roboto Black"/>
              <a:cs typeface="Roboto Black"/>
              <a:sym typeface="Roboto Black"/>
            </a:endParaRPr>
          </a:p>
        </p:txBody>
      </p:sp>
      <p:sp>
        <p:nvSpPr>
          <p:cNvPr id="556" name="Google Shape;556;p39"/>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57" name="Google Shape;557;p39"/>
          <p:cNvSpPr/>
          <p:nvPr/>
        </p:nvSpPr>
        <p:spPr>
          <a:xfrm>
            <a:off x="6241919" y="3554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59" name="Google Shape;559;p39"/>
          <p:cNvSpPr/>
          <p:nvPr/>
        </p:nvSpPr>
        <p:spPr>
          <a:xfrm>
            <a:off x="6559112" y="35797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1" name="Google Shape;561;p39"/>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2" name="Google Shape;562;p39"/>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3" name="Google Shape;563;p39"/>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4" name="Google Shape;564;p39"/>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5" name="Google Shape;565;p39"/>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6" name="Google Shape;566;p39"/>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7" name="Google Shape;567;p39"/>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8" name="Google Shape;568;p39"/>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9" name="Google Shape;569;p39"/>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70" name="Google Shape;570;p39"/>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71" name="Google Shape;571;p39"/>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72" name="Google Shape;572;p39"/>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ctrTitle"/>
          </p:nvPr>
        </p:nvSpPr>
        <p:spPr>
          <a:xfrm>
            <a:off x="4844200" y="518300"/>
            <a:ext cx="42084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3300">
                <a:solidFill>
                  <a:schemeClr val="accent1"/>
                </a:solidFill>
              </a:rPr>
              <a:t>Objectives</a:t>
            </a:r>
            <a:endParaRPr sz="3300"/>
          </a:p>
        </p:txBody>
      </p:sp>
      <p:cxnSp>
        <p:nvCxnSpPr>
          <p:cNvPr id="232" name="Google Shape;232;p20"/>
          <p:cNvCxnSpPr/>
          <p:nvPr/>
        </p:nvCxnSpPr>
        <p:spPr>
          <a:xfrm>
            <a:off x="4741225" y="1140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33" name="Google Shape;233;p20"/>
          <p:cNvGrpSpPr/>
          <p:nvPr/>
        </p:nvGrpSpPr>
        <p:grpSpPr>
          <a:xfrm>
            <a:off x="484277" y="1674755"/>
            <a:ext cx="2861260" cy="1793985"/>
            <a:chOff x="160325" y="221250"/>
            <a:chExt cx="7199950" cy="5116900"/>
          </a:xfrm>
        </p:grpSpPr>
        <p:sp>
          <p:nvSpPr>
            <p:cNvPr id="234" name="Google Shape;234;p20"/>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0"/>
          <p:cNvSpPr txBox="1">
            <a:spLocks noGrp="1"/>
          </p:cNvSpPr>
          <p:nvPr>
            <p:ph type="subTitle" idx="1"/>
          </p:nvPr>
        </p:nvSpPr>
        <p:spPr>
          <a:xfrm>
            <a:off x="3721225" y="1270600"/>
            <a:ext cx="5158200" cy="29418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Char char="●"/>
            </a:pPr>
            <a:r>
              <a:rPr lang="en" sz="1700">
                <a:solidFill>
                  <a:schemeClr val="lt1"/>
                </a:solidFill>
              </a:rPr>
              <a:t>See the impact of upsampling certain regions in High-Resolution Images </a:t>
            </a:r>
            <a:endParaRPr sz="1700">
              <a:solidFill>
                <a:schemeClr val="lt1"/>
              </a:solidFill>
            </a:endParaRPr>
          </a:p>
          <a:p>
            <a:pPr marL="457200" lvl="0" indent="-336550" algn="l" rtl="0">
              <a:lnSpc>
                <a:spcPct val="150000"/>
              </a:lnSpc>
              <a:spcBef>
                <a:spcPts val="0"/>
              </a:spcBef>
              <a:spcAft>
                <a:spcPts val="0"/>
              </a:spcAft>
              <a:buSzPts val="1700"/>
              <a:buChar char="●"/>
            </a:pPr>
            <a:r>
              <a:rPr lang="en" sz="1700">
                <a:solidFill>
                  <a:schemeClr val="lt1"/>
                </a:solidFill>
              </a:rPr>
              <a:t>Post-process the output images by extracting certain regions and apply upsampling techniques on them.</a:t>
            </a:r>
            <a:endParaRPr sz="1700">
              <a:solidFill>
                <a:schemeClr val="lt1"/>
              </a:solidFill>
            </a:endParaRPr>
          </a:p>
          <a:p>
            <a:pPr marL="457200" lvl="0" indent="-336550" algn="l" rtl="0">
              <a:lnSpc>
                <a:spcPct val="150000"/>
              </a:lnSpc>
              <a:spcBef>
                <a:spcPts val="0"/>
              </a:spcBef>
              <a:spcAft>
                <a:spcPts val="0"/>
              </a:spcAft>
              <a:buSzPts val="1700"/>
              <a:buChar char="●"/>
            </a:pPr>
            <a:r>
              <a:rPr lang="en" sz="1700">
                <a:solidFill>
                  <a:schemeClr val="lt1"/>
                </a:solidFill>
              </a:rPr>
              <a:t>Prepare a comprehensive analysis using multiple image similarity metrics  and contrast between the upsampled and input images</a:t>
            </a:r>
            <a:endParaRPr sz="1700">
              <a:solidFill>
                <a:schemeClr val="lt1"/>
              </a:solidFill>
            </a:endParaRPr>
          </a:p>
          <a:p>
            <a:pPr marL="457200" lvl="0" indent="0" algn="l" rtl="0">
              <a:lnSpc>
                <a:spcPct val="125000"/>
              </a:lnSpc>
              <a:spcBef>
                <a:spcPts val="0"/>
              </a:spcBef>
              <a:spcAft>
                <a:spcPts val="0"/>
              </a:spcAft>
              <a:buNone/>
            </a:pP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42"/>
        <p:cNvGrpSpPr/>
        <p:nvPr/>
      </p:nvGrpSpPr>
      <p:grpSpPr>
        <a:xfrm>
          <a:off x="0" y="0"/>
          <a:ext cx="0" cy="0"/>
          <a:chOff x="0" y="0"/>
          <a:chExt cx="0" cy="0"/>
        </a:xfrm>
      </p:grpSpPr>
      <p:sp>
        <p:nvSpPr>
          <p:cNvPr id="243" name="Google Shape;243;p21"/>
          <p:cNvSpPr/>
          <p:nvPr/>
        </p:nvSpPr>
        <p:spPr>
          <a:xfrm>
            <a:off x="591325" y="30548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44" name="Google Shape;244;p21"/>
          <p:cNvSpPr/>
          <p:nvPr/>
        </p:nvSpPr>
        <p:spPr>
          <a:xfrm>
            <a:off x="1107625" y="2359400"/>
            <a:ext cx="3045900" cy="3291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45" name="Google Shape;245;p21"/>
          <p:cNvSpPr/>
          <p:nvPr/>
        </p:nvSpPr>
        <p:spPr>
          <a:xfrm>
            <a:off x="591325" y="23379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246" name="Google Shape;246;p21"/>
          <p:cNvGrpSpPr/>
          <p:nvPr/>
        </p:nvGrpSpPr>
        <p:grpSpPr>
          <a:xfrm>
            <a:off x="654304" y="3118098"/>
            <a:ext cx="297409" cy="297393"/>
            <a:chOff x="-45673275" y="3199325"/>
            <a:chExt cx="299325" cy="302075"/>
          </a:xfrm>
        </p:grpSpPr>
        <p:sp>
          <p:nvSpPr>
            <p:cNvPr id="247" name="Google Shape;247;p2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p:nvPr/>
        </p:nvSpPr>
        <p:spPr>
          <a:xfrm>
            <a:off x="1107625" y="3076300"/>
            <a:ext cx="30459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51" name="Google Shape;251;p21"/>
          <p:cNvSpPr/>
          <p:nvPr/>
        </p:nvSpPr>
        <p:spPr>
          <a:xfrm>
            <a:off x="1107625" y="1612950"/>
            <a:ext cx="30459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52" name="Google Shape;252;p21"/>
          <p:cNvSpPr txBox="1">
            <a:spLocks noGrp="1"/>
          </p:cNvSpPr>
          <p:nvPr>
            <p:ph type="ctrTitle" idx="4"/>
          </p:nvPr>
        </p:nvSpPr>
        <p:spPr>
          <a:xfrm>
            <a:off x="7697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300">
                <a:solidFill>
                  <a:schemeClr val="accent1"/>
                </a:solidFill>
              </a:rPr>
              <a:t>Methodology</a:t>
            </a:r>
            <a:endParaRPr>
              <a:solidFill>
                <a:srgbClr val="FFFFFF"/>
              </a:solidFill>
            </a:endParaRPr>
          </a:p>
        </p:txBody>
      </p:sp>
      <p:sp>
        <p:nvSpPr>
          <p:cNvPr id="253" name="Google Shape;253;p21"/>
          <p:cNvSpPr txBox="1">
            <a:spLocks noGrp="1"/>
          </p:cNvSpPr>
          <p:nvPr>
            <p:ph type="ctrTitle" idx="2"/>
          </p:nvPr>
        </p:nvSpPr>
        <p:spPr>
          <a:xfrm>
            <a:off x="1107625" y="2512550"/>
            <a:ext cx="3045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UPSAMPLING TECHNIQUE CHOSEN</a:t>
            </a:r>
            <a:endParaRPr>
              <a:solidFill>
                <a:schemeClr val="dk1"/>
              </a:solidFill>
            </a:endParaRPr>
          </a:p>
        </p:txBody>
      </p:sp>
      <p:sp>
        <p:nvSpPr>
          <p:cNvPr id="254" name="Google Shape;254;p21"/>
          <p:cNvSpPr txBox="1">
            <a:spLocks noGrp="1"/>
          </p:cNvSpPr>
          <p:nvPr>
            <p:ph type="ctrTitle" idx="3"/>
          </p:nvPr>
        </p:nvSpPr>
        <p:spPr>
          <a:xfrm>
            <a:off x="1107625" y="1790250"/>
            <a:ext cx="28392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UPSAMPLING TECHNIQUES AVAILABLE</a:t>
            </a:r>
            <a:endParaRPr>
              <a:solidFill>
                <a:schemeClr val="dk1"/>
              </a:solidFill>
            </a:endParaRPr>
          </a:p>
        </p:txBody>
      </p:sp>
      <p:cxnSp>
        <p:nvCxnSpPr>
          <p:cNvPr id="255" name="Google Shape;255;p21"/>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256" name="Google Shape;256;p21"/>
          <p:cNvSpPr/>
          <p:nvPr/>
        </p:nvSpPr>
        <p:spPr>
          <a:xfrm>
            <a:off x="591325" y="15914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257" name="Google Shape;257;p21"/>
          <p:cNvGrpSpPr/>
          <p:nvPr/>
        </p:nvGrpSpPr>
        <p:grpSpPr>
          <a:xfrm rot="10800000" flipH="1">
            <a:off x="651950" y="1721582"/>
            <a:ext cx="302125" cy="163726"/>
            <a:chOff x="1319675" y="779200"/>
            <a:chExt cx="2343875" cy="1270175"/>
          </a:xfrm>
        </p:grpSpPr>
        <p:sp>
          <p:nvSpPr>
            <p:cNvPr id="258" name="Google Shape;258;p21"/>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9" name="Google Shape;259;p21"/>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0" name="Google Shape;260;p21"/>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61" name="Google Shape;261;p21"/>
          <p:cNvGrpSpPr/>
          <p:nvPr/>
        </p:nvGrpSpPr>
        <p:grpSpPr>
          <a:xfrm>
            <a:off x="670131" y="2453262"/>
            <a:ext cx="265768" cy="163730"/>
            <a:chOff x="1319675" y="2389025"/>
            <a:chExt cx="2224000" cy="1370125"/>
          </a:xfrm>
        </p:grpSpPr>
        <p:sp>
          <p:nvSpPr>
            <p:cNvPr id="262" name="Google Shape;262;p21"/>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3" name="Google Shape;263;p21"/>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64" name="Google Shape;264;p21"/>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266" name="Google Shape;266;p21"/>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67" name="Google Shape;267;p21"/>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72" name="Google Shape;272;p21"/>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73" name="Google Shape;273;p21"/>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80" name="Google Shape;280;p21"/>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81" name="Google Shape;281;p21"/>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1"/>
          <p:cNvGrpSpPr/>
          <p:nvPr/>
        </p:nvGrpSpPr>
        <p:grpSpPr>
          <a:xfrm>
            <a:off x="230659" y="604893"/>
            <a:ext cx="526160" cy="502502"/>
            <a:chOff x="-46422300" y="3936925"/>
            <a:chExt cx="320575" cy="302475"/>
          </a:xfrm>
        </p:grpSpPr>
        <p:sp>
          <p:nvSpPr>
            <p:cNvPr id="288" name="Google Shape;288;p2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1"/>
          <p:cNvSpPr txBox="1">
            <a:spLocks noGrp="1"/>
          </p:cNvSpPr>
          <p:nvPr>
            <p:ph type="ctrTitle"/>
          </p:nvPr>
        </p:nvSpPr>
        <p:spPr>
          <a:xfrm>
            <a:off x="1107625" y="3234850"/>
            <a:ext cx="3045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IMPLEMENTATION PROCEDURE</a:t>
            </a:r>
            <a:endParaRPr>
              <a:solidFill>
                <a:schemeClr val="dk1"/>
              </a:solidFill>
            </a:endParaRPr>
          </a:p>
        </p:txBody>
      </p:sp>
      <p:sp>
        <p:nvSpPr>
          <p:cNvPr id="291" name="Google Shape;291;p21"/>
          <p:cNvSpPr/>
          <p:nvPr/>
        </p:nvSpPr>
        <p:spPr>
          <a:xfrm>
            <a:off x="1107625" y="3793200"/>
            <a:ext cx="30459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92" name="Google Shape;292;p21"/>
          <p:cNvSpPr txBox="1">
            <a:spLocks noGrp="1"/>
          </p:cNvSpPr>
          <p:nvPr>
            <p:ph type="ctrTitle"/>
          </p:nvPr>
        </p:nvSpPr>
        <p:spPr>
          <a:xfrm>
            <a:off x="1107624" y="3957150"/>
            <a:ext cx="3045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EVALUATION</a:t>
            </a:r>
            <a:endParaRPr>
              <a:solidFill>
                <a:schemeClr val="dk1"/>
              </a:solidFill>
            </a:endParaRPr>
          </a:p>
        </p:txBody>
      </p:sp>
      <p:sp>
        <p:nvSpPr>
          <p:cNvPr id="293" name="Google Shape;293;p21"/>
          <p:cNvSpPr/>
          <p:nvPr/>
        </p:nvSpPr>
        <p:spPr>
          <a:xfrm>
            <a:off x="547150" y="37633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294" name="Google Shape;294;p21"/>
          <p:cNvGrpSpPr/>
          <p:nvPr/>
        </p:nvGrpSpPr>
        <p:grpSpPr>
          <a:xfrm>
            <a:off x="597720" y="3840398"/>
            <a:ext cx="322754" cy="244499"/>
            <a:chOff x="5029650" y="894850"/>
            <a:chExt cx="1559950" cy="1670075"/>
          </a:xfrm>
        </p:grpSpPr>
        <p:sp>
          <p:nvSpPr>
            <p:cNvPr id="295" name="Google Shape;295;p21"/>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a:spLocks noGrp="1"/>
          </p:cNvSpPr>
          <p:nvPr>
            <p:ph type="ctrTitle"/>
          </p:nvPr>
        </p:nvSpPr>
        <p:spPr>
          <a:xfrm>
            <a:off x="311700" y="7050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Available Upsampling Techniques</a:t>
            </a:r>
            <a:endParaRPr>
              <a:solidFill>
                <a:schemeClr val="accent1"/>
              </a:solidFill>
            </a:endParaRPr>
          </a:p>
        </p:txBody>
      </p:sp>
      <p:sp>
        <p:nvSpPr>
          <p:cNvPr id="304" name="Google Shape;304;p22"/>
          <p:cNvSpPr txBox="1"/>
          <p:nvPr/>
        </p:nvSpPr>
        <p:spPr>
          <a:xfrm>
            <a:off x="404625" y="706325"/>
            <a:ext cx="7973700" cy="4294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accent1"/>
                </a:solidFill>
                <a:latin typeface="Roboto"/>
                <a:ea typeface="Roboto"/>
                <a:cs typeface="Roboto"/>
                <a:sym typeface="Roboto"/>
              </a:rPr>
              <a:t>Behaviour Methodology</a:t>
            </a:r>
            <a:endParaRPr sz="1800" b="1">
              <a:solidFill>
                <a:schemeClr val="accent1"/>
              </a:solidFill>
              <a:latin typeface="Roboto"/>
              <a:ea typeface="Roboto"/>
              <a:cs typeface="Roboto"/>
              <a:sym typeface="Roboto"/>
            </a:endParaRPr>
          </a:p>
          <a:p>
            <a:pPr marL="457200" lvl="0" indent="-323850" algn="l" rtl="0">
              <a:lnSpc>
                <a:spcPct val="150000"/>
              </a:lnSpc>
              <a:spcBef>
                <a:spcPts val="0"/>
              </a:spcBef>
              <a:spcAft>
                <a:spcPts val="0"/>
              </a:spcAft>
              <a:buClr>
                <a:schemeClr val="accent1"/>
              </a:buClr>
              <a:buSzPts val="1500"/>
              <a:buFont typeface="Roboto"/>
              <a:buChar char="●"/>
            </a:pPr>
            <a:r>
              <a:rPr lang="en" sz="1500" b="1">
                <a:solidFill>
                  <a:schemeClr val="accent1"/>
                </a:solidFill>
                <a:latin typeface="Roboto"/>
                <a:ea typeface="Roboto"/>
                <a:cs typeface="Roboto"/>
                <a:sym typeface="Roboto"/>
              </a:rPr>
              <a:t>Adaptive</a:t>
            </a:r>
            <a:endParaRPr sz="1500" b="1">
              <a:solidFill>
                <a:schemeClr val="accent1"/>
              </a:solidFill>
              <a:latin typeface="Roboto"/>
              <a:ea typeface="Roboto"/>
              <a:cs typeface="Roboto"/>
              <a:sym typeface="Roboto"/>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Vary the upsampling based on the assigned input</a:t>
            </a:r>
            <a:endParaRPr sz="1500">
              <a:solidFill>
                <a:schemeClr val="lt1"/>
              </a:solidFill>
              <a:latin typeface="Roboto Light"/>
              <a:ea typeface="Roboto Light"/>
              <a:cs typeface="Roboto Light"/>
              <a:sym typeface="Roboto Light"/>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Adaptation of the Local structure/Directional</a:t>
            </a:r>
            <a:endParaRPr sz="1500">
              <a:solidFill>
                <a:schemeClr val="lt1"/>
              </a:solidFill>
              <a:latin typeface="Roboto Light"/>
              <a:ea typeface="Roboto Light"/>
              <a:cs typeface="Roboto Light"/>
              <a:sym typeface="Roboto Light"/>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Proprietary - Adobe Photoshop and Photozoom Pro</a:t>
            </a:r>
            <a:endParaRPr sz="1500">
              <a:solidFill>
                <a:schemeClr val="lt1"/>
              </a:solidFill>
              <a:latin typeface="Roboto Light"/>
              <a:ea typeface="Roboto Light"/>
              <a:cs typeface="Roboto Light"/>
              <a:sym typeface="Roboto Light"/>
            </a:endParaRPr>
          </a:p>
          <a:p>
            <a:pPr marL="457200" lvl="0" indent="-323850" algn="l" rtl="0">
              <a:lnSpc>
                <a:spcPct val="150000"/>
              </a:lnSpc>
              <a:spcBef>
                <a:spcPts val="0"/>
              </a:spcBef>
              <a:spcAft>
                <a:spcPts val="0"/>
              </a:spcAft>
              <a:buClr>
                <a:schemeClr val="accent1"/>
              </a:buClr>
              <a:buSzPts val="1500"/>
              <a:buFont typeface="Roboto"/>
              <a:buChar char="●"/>
            </a:pPr>
            <a:r>
              <a:rPr lang="en" sz="1500" b="1">
                <a:solidFill>
                  <a:schemeClr val="accent1"/>
                </a:solidFill>
                <a:latin typeface="Roboto"/>
                <a:ea typeface="Roboto"/>
                <a:cs typeface="Roboto"/>
                <a:sym typeface="Roboto"/>
              </a:rPr>
              <a:t>Non Adaptive</a:t>
            </a:r>
            <a:endParaRPr sz="1500" b="1">
              <a:solidFill>
                <a:schemeClr val="accent1"/>
              </a:solidFill>
              <a:latin typeface="Roboto"/>
              <a:ea typeface="Roboto"/>
              <a:cs typeface="Roboto"/>
              <a:sym typeface="Roboto"/>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Equal pixel treatment</a:t>
            </a:r>
            <a:endParaRPr sz="1500">
              <a:solidFill>
                <a:schemeClr val="lt1"/>
              </a:solidFill>
              <a:latin typeface="Roboto Light"/>
              <a:ea typeface="Roboto Light"/>
              <a:cs typeface="Roboto Light"/>
              <a:sym typeface="Roboto Light"/>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Examples: Nearest Neighbour, Bilinear,  Bicubic</a:t>
            </a:r>
            <a:endParaRPr sz="1500">
              <a:solidFill>
                <a:schemeClr val="lt1"/>
              </a:solidFill>
              <a:latin typeface="Roboto Light"/>
              <a:ea typeface="Roboto Light"/>
              <a:cs typeface="Roboto Light"/>
              <a:sym typeface="Roboto Light"/>
            </a:endParaRPr>
          </a:p>
          <a:p>
            <a:pPr marL="457200" lvl="0" indent="-323850" algn="l" rtl="0">
              <a:lnSpc>
                <a:spcPct val="150000"/>
              </a:lnSpc>
              <a:spcBef>
                <a:spcPts val="0"/>
              </a:spcBef>
              <a:spcAft>
                <a:spcPts val="0"/>
              </a:spcAft>
              <a:buClr>
                <a:schemeClr val="accent1"/>
              </a:buClr>
              <a:buSzPts val="1500"/>
              <a:buFont typeface="Roboto"/>
              <a:buChar char="●"/>
            </a:pPr>
            <a:r>
              <a:rPr lang="en" sz="1500" b="1">
                <a:solidFill>
                  <a:schemeClr val="accent1"/>
                </a:solidFill>
                <a:latin typeface="Roboto"/>
                <a:ea typeface="Roboto"/>
                <a:cs typeface="Roboto"/>
                <a:sym typeface="Roboto"/>
              </a:rPr>
              <a:t>Modified Adaptive</a:t>
            </a:r>
            <a:endParaRPr sz="1500" b="1">
              <a:solidFill>
                <a:schemeClr val="accent1"/>
              </a:solidFill>
              <a:latin typeface="Roboto"/>
              <a:ea typeface="Roboto"/>
              <a:cs typeface="Roboto"/>
              <a:sym typeface="Roboto"/>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Enhancement of current Adaptive techniques</a:t>
            </a:r>
            <a:endParaRPr sz="1500">
              <a:solidFill>
                <a:schemeClr val="lt1"/>
              </a:solidFill>
              <a:latin typeface="Roboto Light"/>
              <a:ea typeface="Roboto Light"/>
              <a:cs typeface="Roboto Light"/>
              <a:sym typeface="Roboto Light"/>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Fully customizable to suit a particular set of data</a:t>
            </a:r>
            <a:endParaRPr sz="1500">
              <a:solidFill>
                <a:schemeClr val="lt1"/>
              </a:solidFill>
              <a:latin typeface="Roboto Light"/>
              <a:ea typeface="Roboto Light"/>
              <a:cs typeface="Roboto Light"/>
              <a:sym typeface="Roboto Light"/>
            </a:endParaRPr>
          </a:p>
          <a:p>
            <a:pPr marL="914400" lvl="1" indent="-323850" algn="l" rtl="0">
              <a:lnSpc>
                <a:spcPct val="150000"/>
              </a:lnSpc>
              <a:spcBef>
                <a:spcPts val="0"/>
              </a:spcBef>
              <a:spcAft>
                <a:spcPts val="0"/>
              </a:spcAft>
              <a:buClr>
                <a:schemeClr val="lt1"/>
              </a:buClr>
              <a:buSzPts val="1500"/>
              <a:buFont typeface="Roboto Light"/>
              <a:buChar char="○"/>
            </a:pPr>
            <a:r>
              <a:rPr lang="en" sz="1500">
                <a:solidFill>
                  <a:schemeClr val="lt1"/>
                </a:solidFill>
                <a:latin typeface="Roboto Light"/>
                <a:ea typeface="Roboto Light"/>
                <a:cs typeface="Roboto Light"/>
                <a:sym typeface="Roboto Light"/>
              </a:rPr>
              <a:t>Edge Guided Image Interpolation - Research Domain</a:t>
            </a:r>
            <a:endParaRPr sz="1200">
              <a:solidFill>
                <a:schemeClr val="lt1"/>
              </a:solidFill>
              <a:latin typeface="Roboto Light"/>
              <a:ea typeface="Roboto Light"/>
              <a:cs typeface="Roboto Light"/>
              <a:sym typeface="Roboto Light"/>
            </a:endParaRPr>
          </a:p>
        </p:txBody>
      </p:sp>
      <p:cxnSp>
        <p:nvCxnSpPr>
          <p:cNvPr id="305" name="Google Shape;305;p22"/>
          <p:cNvCxnSpPr/>
          <p:nvPr/>
        </p:nvCxnSpPr>
        <p:spPr>
          <a:xfrm>
            <a:off x="311700" y="6583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3"/>
          <p:cNvSpPr/>
          <p:nvPr/>
        </p:nvSpPr>
        <p:spPr>
          <a:xfrm>
            <a:off x="-527502" y="28120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11" name="Google Shape;311;p23"/>
          <p:cNvSpPr/>
          <p:nvPr/>
        </p:nvSpPr>
        <p:spPr>
          <a:xfrm>
            <a:off x="602850" y="836525"/>
            <a:ext cx="7938300" cy="3985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txBox="1">
            <a:spLocks noGrp="1"/>
          </p:cNvSpPr>
          <p:nvPr>
            <p:ph type="ctrTitle"/>
          </p:nvPr>
        </p:nvSpPr>
        <p:spPr>
          <a:xfrm>
            <a:off x="383800" y="115925"/>
            <a:ext cx="78339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Chosen Upsampling Technique - Bicubic</a:t>
            </a:r>
            <a:endParaRPr sz="3300">
              <a:solidFill>
                <a:schemeClr val="accent1"/>
              </a:solidFill>
            </a:endParaRPr>
          </a:p>
        </p:txBody>
      </p:sp>
      <p:cxnSp>
        <p:nvCxnSpPr>
          <p:cNvPr id="313" name="Google Shape;313;p23"/>
          <p:cNvCxnSpPr/>
          <p:nvPr/>
        </p:nvCxnSpPr>
        <p:spPr>
          <a:xfrm>
            <a:off x="311700" y="658300"/>
            <a:ext cx="8520600" cy="0"/>
          </a:xfrm>
          <a:prstGeom prst="straightConnector1">
            <a:avLst/>
          </a:prstGeom>
          <a:noFill/>
          <a:ln w="9525" cap="flat" cmpd="sng">
            <a:solidFill>
              <a:srgbClr val="48FFD5"/>
            </a:solidFill>
            <a:prstDash val="solid"/>
            <a:round/>
            <a:headEnd type="none" w="med" len="med"/>
            <a:tailEnd type="none" w="med" len="med"/>
          </a:ln>
        </p:spPr>
      </p:cxnSp>
      <p:sp>
        <p:nvSpPr>
          <p:cNvPr id="314" name="Google Shape;314;p23"/>
          <p:cNvSpPr/>
          <p:nvPr/>
        </p:nvSpPr>
        <p:spPr>
          <a:xfrm>
            <a:off x="7080119" y="8876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16" name="Google Shape;316;p23"/>
          <p:cNvSpPr/>
          <p:nvPr/>
        </p:nvSpPr>
        <p:spPr>
          <a:xfrm>
            <a:off x="8159312" y="8365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23" descr="{&quot;backgroundColor&quot;:&quot;#ffffff&quot;,&quot;type&quot;:&quot;$$&quot;,&quot;backgroundColorModified&quot;:null,&quot;font&quot;:{&quot;color&quot;:&quot;#000000&quot;,&quot;family&quot;:&quot;Arial&quot;,&quot;size&quot;:12},&quot;id&quot;:&quot;8&quot;,&quot;code&quot;:&quot;$$p(x,y) = \\sum_{i=0}^{3}\\sum_{j=0}^{3}a_{ij}x^{i}y^{j}$$&quot;,&quot;aid&quot;:null,&quot;ts&quot;:1638276054477,&quot;cs&quot;:&quot;4olXHXLSFpbjnGg/Img3EQ==&quot;,&quot;size&quot;:{&quot;width&quot;:189.66666666666666,&quot;height&quot;:53.666666666666664}}"/>
          <p:cNvPicPr preferRelativeResize="0"/>
          <p:nvPr/>
        </p:nvPicPr>
        <p:blipFill>
          <a:blip r:embed="rId3">
            <a:alphaModFix/>
          </a:blip>
          <a:stretch>
            <a:fillRect/>
          </a:stretch>
        </p:blipFill>
        <p:spPr>
          <a:xfrm>
            <a:off x="3365750" y="3901312"/>
            <a:ext cx="2412500" cy="766100"/>
          </a:xfrm>
          <a:prstGeom prst="rect">
            <a:avLst/>
          </a:prstGeom>
          <a:noFill/>
          <a:ln>
            <a:noFill/>
          </a:ln>
        </p:spPr>
      </p:pic>
      <p:pic>
        <p:nvPicPr>
          <p:cNvPr id="318" name="Google Shape;318;p23"/>
          <p:cNvPicPr preferRelativeResize="0"/>
          <p:nvPr/>
        </p:nvPicPr>
        <p:blipFill>
          <a:blip r:embed="rId4">
            <a:alphaModFix/>
          </a:blip>
          <a:stretch>
            <a:fillRect/>
          </a:stretch>
        </p:blipFill>
        <p:spPr>
          <a:xfrm>
            <a:off x="1569975" y="1171635"/>
            <a:ext cx="2875579" cy="2560150"/>
          </a:xfrm>
          <a:prstGeom prst="rect">
            <a:avLst/>
          </a:prstGeom>
          <a:noFill/>
          <a:ln>
            <a:noFill/>
          </a:ln>
        </p:spPr>
      </p:pic>
      <p:pic>
        <p:nvPicPr>
          <p:cNvPr id="319" name="Google Shape;319;p23"/>
          <p:cNvPicPr preferRelativeResize="0"/>
          <p:nvPr/>
        </p:nvPicPr>
        <p:blipFill>
          <a:blip r:embed="rId5">
            <a:alphaModFix/>
          </a:blip>
          <a:stretch>
            <a:fillRect/>
          </a:stretch>
        </p:blipFill>
        <p:spPr>
          <a:xfrm>
            <a:off x="4911014" y="950185"/>
            <a:ext cx="2957835" cy="2785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1000"/>
                                        <p:tgtEl>
                                          <p:spTgt spid="3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7"/>
                                        </p:tgtEl>
                                        <p:attrNameLst>
                                          <p:attrName>style.visibility</p:attrName>
                                        </p:attrNameLst>
                                      </p:cBhvr>
                                      <p:to>
                                        <p:strVal val="visible"/>
                                      </p:to>
                                    </p:set>
                                    <p:animEffect transition="in" filter="fade">
                                      <p:cBhvr>
                                        <p:cTn id="17" dur="1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Implementation Procedure</a:t>
            </a:r>
            <a:endParaRPr>
              <a:solidFill>
                <a:schemeClr val="accent1"/>
              </a:solidFill>
            </a:endParaRPr>
          </a:p>
        </p:txBody>
      </p:sp>
      <p:sp>
        <p:nvSpPr>
          <p:cNvPr id="325" name="Google Shape;325;p24"/>
          <p:cNvSpPr txBox="1"/>
          <p:nvPr/>
        </p:nvSpPr>
        <p:spPr>
          <a:xfrm>
            <a:off x="598475" y="1407325"/>
            <a:ext cx="8055300" cy="3694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lt1"/>
                </a:solidFill>
                <a:latin typeface="Roboto Light"/>
                <a:ea typeface="Roboto Light"/>
                <a:cs typeface="Roboto Light"/>
                <a:sym typeface="Roboto Light"/>
              </a:rPr>
              <a:t>Split into 3 major parts:</a:t>
            </a:r>
            <a:endParaRPr sz="20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2000">
              <a:solidFill>
                <a:schemeClr val="lt1"/>
              </a:solidFill>
              <a:latin typeface="Roboto Light"/>
              <a:ea typeface="Roboto Light"/>
              <a:cs typeface="Roboto Light"/>
              <a:sym typeface="Roboto Light"/>
            </a:endParaRPr>
          </a:p>
          <a:p>
            <a:pPr marL="457200" lvl="0" indent="-355600" algn="l" rtl="0">
              <a:lnSpc>
                <a:spcPct val="150000"/>
              </a:lnSpc>
              <a:spcBef>
                <a:spcPts val="0"/>
              </a:spcBef>
              <a:spcAft>
                <a:spcPts val="0"/>
              </a:spcAft>
              <a:buClr>
                <a:schemeClr val="lt1"/>
              </a:buClr>
              <a:buSzPts val="2000"/>
              <a:buFont typeface="Roboto Light"/>
              <a:buChar char="●"/>
            </a:pPr>
            <a:r>
              <a:rPr lang="en" sz="2000">
                <a:solidFill>
                  <a:schemeClr val="lt1"/>
                </a:solidFill>
                <a:latin typeface="Roboto Light"/>
                <a:ea typeface="Roboto Light"/>
                <a:cs typeface="Roboto Light"/>
                <a:sym typeface="Roboto Light"/>
              </a:rPr>
              <a:t>Reverse Pre-Processing/Deprocessing</a:t>
            </a:r>
            <a:endParaRPr sz="20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2000">
              <a:solidFill>
                <a:schemeClr val="lt1"/>
              </a:solidFill>
              <a:latin typeface="Roboto Light"/>
              <a:ea typeface="Roboto Light"/>
              <a:cs typeface="Roboto Light"/>
              <a:sym typeface="Roboto Light"/>
            </a:endParaRPr>
          </a:p>
          <a:p>
            <a:pPr marL="457200" lvl="0" indent="-355600" algn="l" rtl="0">
              <a:lnSpc>
                <a:spcPct val="150000"/>
              </a:lnSpc>
              <a:spcBef>
                <a:spcPts val="0"/>
              </a:spcBef>
              <a:spcAft>
                <a:spcPts val="0"/>
              </a:spcAft>
              <a:buClr>
                <a:schemeClr val="lt1"/>
              </a:buClr>
              <a:buSzPts val="2000"/>
              <a:buFont typeface="Roboto Light"/>
              <a:buChar char="●"/>
            </a:pPr>
            <a:r>
              <a:rPr lang="en" sz="2000">
                <a:solidFill>
                  <a:schemeClr val="lt1"/>
                </a:solidFill>
                <a:latin typeface="Roboto Light"/>
                <a:ea typeface="Roboto Light"/>
                <a:cs typeface="Roboto Light"/>
                <a:sym typeface="Roboto Light"/>
              </a:rPr>
              <a:t>Upsampling</a:t>
            </a:r>
            <a:endParaRPr sz="20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2000">
              <a:solidFill>
                <a:schemeClr val="lt1"/>
              </a:solidFill>
              <a:latin typeface="Roboto Light"/>
              <a:ea typeface="Roboto Light"/>
              <a:cs typeface="Roboto Light"/>
              <a:sym typeface="Roboto Light"/>
            </a:endParaRPr>
          </a:p>
          <a:p>
            <a:pPr marL="457200" lvl="0" indent="-355600" algn="l" rtl="0">
              <a:lnSpc>
                <a:spcPct val="150000"/>
              </a:lnSpc>
              <a:spcBef>
                <a:spcPts val="0"/>
              </a:spcBef>
              <a:spcAft>
                <a:spcPts val="0"/>
              </a:spcAft>
              <a:buClr>
                <a:schemeClr val="lt1"/>
              </a:buClr>
              <a:buSzPts val="2000"/>
              <a:buFont typeface="Roboto Light"/>
              <a:buChar char="●"/>
            </a:pPr>
            <a:r>
              <a:rPr lang="en" sz="2000">
                <a:solidFill>
                  <a:schemeClr val="lt1"/>
                </a:solidFill>
                <a:latin typeface="Roboto Light"/>
                <a:ea typeface="Roboto Light"/>
                <a:cs typeface="Roboto Light"/>
                <a:sym typeface="Roboto Light"/>
              </a:rPr>
              <a:t>Evaluation</a:t>
            </a:r>
            <a:endParaRPr sz="2000">
              <a:solidFill>
                <a:schemeClr val="lt1"/>
              </a:solidFill>
              <a:latin typeface="Roboto Light"/>
              <a:ea typeface="Roboto Light"/>
              <a:cs typeface="Roboto Light"/>
              <a:sym typeface="Roboto Light"/>
            </a:endParaRPr>
          </a:p>
          <a:p>
            <a:pPr marL="457200" lvl="0" indent="0" algn="l" rtl="0">
              <a:lnSpc>
                <a:spcPct val="150000"/>
              </a:lnSpc>
              <a:spcBef>
                <a:spcPts val="0"/>
              </a:spcBef>
              <a:spcAft>
                <a:spcPts val="0"/>
              </a:spcAft>
              <a:buNone/>
            </a:pPr>
            <a:endParaRPr sz="1800">
              <a:solidFill>
                <a:schemeClr val="lt1"/>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ctrTitle"/>
          </p:nvPr>
        </p:nvSpPr>
        <p:spPr>
          <a:xfrm>
            <a:off x="311700" y="6732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Deprocessing</a:t>
            </a:r>
            <a:endParaRPr>
              <a:solidFill>
                <a:schemeClr val="accent1"/>
              </a:solidFill>
            </a:endParaRPr>
          </a:p>
        </p:txBody>
      </p:sp>
      <p:sp>
        <p:nvSpPr>
          <p:cNvPr id="331" name="Google Shape;331;p25"/>
          <p:cNvSpPr txBox="1"/>
          <p:nvPr/>
        </p:nvSpPr>
        <p:spPr>
          <a:xfrm>
            <a:off x="263100" y="739725"/>
            <a:ext cx="8617800" cy="4125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solidFill>
                  <a:schemeClr val="lt1"/>
                </a:solidFill>
                <a:latin typeface="Roboto"/>
                <a:ea typeface="Roboto"/>
                <a:cs typeface="Roboto"/>
                <a:sym typeface="Roboto"/>
              </a:rPr>
              <a:t>Obtain the current model state</a:t>
            </a:r>
            <a:endParaRPr sz="1600">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Un-Standardization</a:t>
            </a:r>
            <a:endParaRPr sz="160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endParaRPr sz="1600">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Un-Normalization</a:t>
            </a:r>
            <a:endParaRPr sz="1600">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Colour Space Integration</a:t>
            </a:r>
            <a:endParaRPr sz="1600">
              <a:solidFill>
                <a:schemeClr val="lt1"/>
              </a:solidFill>
              <a:latin typeface="Roboto Light"/>
              <a:ea typeface="Roboto Light"/>
              <a:cs typeface="Roboto Light"/>
              <a:sym typeface="Roboto Light"/>
            </a:endParaRPr>
          </a:p>
          <a:p>
            <a:pPr marL="914400" lvl="1" indent="-330200" algn="l" rtl="0">
              <a:lnSpc>
                <a:spcPct val="150000"/>
              </a:lnSpc>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YCbCr -&gt; RGB colour spacing</a:t>
            </a:r>
            <a:endParaRPr sz="1600">
              <a:solidFill>
                <a:schemeClr val="lt1"/>
              </a:solidFill>
              <a:latin typeface="Roboto Light"/>
              <a:ea typeface="Roboto Light"/>
              <a:cs typeface="Roboto Light"/>
              <a:sym typeface="Roboto Light"/>
            </a:endParaRPr>
          </a:p>
          <a:p>
            <a:pPr marL="914400" lvl="1" indent="-330200" algn="l" rtl="0">
              <a:lnSpc>
                <a:spcPct val="150000"/>
              </a:lnSpc>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Integrate 3 dimension to a single dimension</a:t>
            </a:r>
            <a:endParaRPr sz="1600">
              <a:solidFill>
                <a:schemeClr val="lt1"/>
              </a:solidFill>
              <a:latin typeface="Roboto Light"/>
              <a:ea typeface="Roboto Light"/>
              <a:cs typeface="Roboto Light"/>
              <a:sym typeface="Roboto Light"/>
            </a:endParaRPr>
          </a:p>
          <a:p>
            <a:pPr marL="457200" lvl="0" indent="-330200" algn="l" rtl="0">
              <a:lnSpc>
                <a:spcPct val="15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Contrast of Images</a:t>
            </a:r>
            <a:endParaRPr sz="1600">
              <a:solidFill>
                <a:schemeClr val="lt1"/>
              </a:solidFill>
              <a:latin typeface="Roboto"/>
              <a:ea typeface="Roboto"/>
              <a:cs typeface="Roboto"/>
              <a:sym typeface="Roboto"/>
            </a:endParaRPr>
          </a:p>
          <a:p>
            <a:pPr marL="457200" lvl="0" indent="-330200" algn="l" rtl="0">
              <a:lnSpc>
                <a:spcPct val="15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Classification of Output</a:t>
            </a:r>
            <a:endParaRPr sz="1600">
              <a:solidFill>
                <a:schemeClr val="lt1"/>
              </a:solidFill>
              <a:latin typeface="Roboto"/>
              <a:ea typeface="Roboto"/>
              <a:cs typeface="Roboto"/>
              <a:sym typeface="Roboto"/>
            </a:endParaRPr>
          </a:p>
          <a:p>
            <a:pPr marL="914400" lvl="1" indent="-330200" algn="l" rtl="0">
              <a:lnSpc>
                <a:spcPct val="15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Iterative Deblurring</a:t>
            </a:r>
            <a:endParaRPr sz="1600">
              <a:solidFill>
                <a:schemeClr val="lt1"/>
              </a:solidFill>
              <a:latin typeface="Roboto"/>
              <a:ea typeface="Roboto"/>
              <a:cs typeface="Roboto"/>
              <a:sym typeface="Roboto"/>
            </a:endParaRPr>
          </a:p>
        </p:txBody>
      </p:sp>
      <p:sp>
        <p:nvSpPr>
          <p:cNvPr id="332" name="Google Shape;332;p25"/>
          <p:cNvSpPr txBox="1"/>
          <p:nvPr/>
        </p:nvSpPr>
        <p:spPr>
          <a:xfrm>
            <a:off x="2219475" y="1517528"/>
            <a:ext cx="4601700" cy="6771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Times"/>
                <a:ea typeface="Times"/>
                <a:cs typeface="Times"/>
                <a:sym typeface="Times"/>
              </a:rPr>
              <a:t>Standard Mean: </a:t>
            </a:r>
            <a:r>
              <a:rPr lang="en" sz="1600" b="1">
                <a:solidFill>
                  <a:schemeClr val="dk1"/>
                </a:solidFill>
                <a:latin typeface="Roboto Mono"/>
                <a:ea typeface="Roboto Mono"/>
                <a:cs typeface="Roboto Mono"/>
                <a:sym typeface="Roboto Mono"/>
              </a:rPr>
              <a:t>0.43398995682829317</a:t>
            </a:r>
            <a:endParaRPr sz="1600" b="1">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600" b="1">
                <a:solidFill>
                  <a:schemeClr val="dk1"/>
                </a:solidFill>
                <a:latin typeface="Times"/>
                <a:ea typeface="Times"/>
                <a:cs typeface="Times"/>
                <a:sym typeface="Times"/>
              </a:rPr>
              <a:t>Standard Deviation: </a:t>
            </a:r>
            <a:r>
              <a:rPr lang="en" sz="1600" b="1">
                <a:solidFill>
                  <a:schemeClr val="dk1"/>
                </a:solidFill>
                <a:latin typeface="Roboto Mono"/>
                <a:ea typeface="Roboto Mono"/>
                <a:cs typeface="Roboto Mono"/>
                <a:sym typeface="Roboto Mono"/>
              </a:rPr>
              <a:t>0.23199219136380714</a:t>
            </a:r>
            <a:endParaRPr sz="1600" b="1">
              <a:solidFill>
                <a:schemeClr val="dk1"/>
              </a:solidFill>
              <a:latin typeface="Roboto Mono"/>
              <a:ea typeface="Roboto Mono"/>
              <a:cs typeface="Roboto Mono"/>
              <a:sym typeface="Roboto Mono"/>
            </a:endParaRPr>
          </a:p>
        </p:txBody>
      </p:sp>
      <p:cxnSp>
        <p:nvCxnSpPr>
          <p:cNvPr id="333" name="Google Shape;333;p25"/>
          <p:cNvCxnSpPr/>
          <p:nvPr/>
        </p:nvCxnSpPr>
        <p:spPr>
          <a:xfrm>
            <a:off x="311700" y="6583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39" name="Google Shape;339;p26"/>
          <p:cNvSpPr/>
          <p:nvPr/>
        </p:nvSpPr>
        <p:spPr>
          <a:xfrm>
            <a:off x="1354850" y="505500"/>
            <a:ext cx="6603600" cy="4500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26"/>
          <p:cNvPicPr preferRelativeResize="0"/>
          <p:nvPr/>
        </p:nvPicPr>
        <p:blipFill>
          <a:blip r:embed="rId3">
            <a:alphaModFix/>
          </a:blip>
          <a:stretch>
            <a:fillRect/>
          </a:stretch>
        </p:blipFill>
        <p:spPr>
          <a:xfrm>
            <a:off x="1550500" y="3482875"/>
            <a:ext cx="6189250" cy="1483072"/>
          </a:xfrm>
          <a:prstGeom prst="rect">
            <a:avLst/>
          </a:prstGeom>
          <a:noFill/>
          <a:ln>
            <a:noFill/>
          </a:ln>
        </p:spPr>
      </p:pic>
      <p:pic>
        <p:nvPicPr>
          <p:cNvPr id="341" name="Google Shape;341;p26"/>
          <p:cNvPicPr preferRelativeResize="0"/>
          <p:nvPr/>
        </p:nvPicPr>
        <p:blipFill>
          <a:blip r:embed="rId4">
            <a:alphaModFix/>
          </a:blip>
          <a:stretch>
            <a:fillRect/>
          </a:stretch>
        </p:blipFill>
        <p:spPr>
          <a:xfrm>
            <a:off x="1593484" y="596775"/>
            <a:ext cx="6265402" cy="1483075"/>
          </a:xfrm>
          <a:prstGeom prst="rect">
            <a:avLst/>
          </a:prstGeom>
          <a:noFill/>
          <a:ln>
            <a:noFill/>
          </a:ln>
        </p:spPr>
      </p:pic>
      <p:pic>
        <p:nvPicPr>
          <p:cNvPr id="342" name="Google Shape;342;p26"/>
          <p:cNvPicPr preferRelativeResize="0"/>
          <p:nvPr/>
        </p:nvPicPr>
        <p:blipFill>
          <a:blip r:embed="rId5">
            <a:alphaModFix/>
          </a:blip>
          <a:stretch>
            <a:fillRect/>
          </a:stretch>
        </p:blipFill>
        <p:spPr>
          <a:xfrm>
            <a:off x="1484150" y="1994800"/>
            <a:ext cx="6341550" cy="1571800"/>
          </a:xfrm>
          <a:prstGeom prst="rect">
            <a:avLst/>
          </a:prstGeom>
          <a:noFill/>
          <a:ln>
            <a:noFill/>
          </a:ln>
        </p:spPr>
      </p:pic>
      <p:sp>
        <p:nvSpPr>
          <p:cNvPr id="343" name="Google Shape;343;p26"/>
          <p:cNvSpPr txBox="1">
            <a:spLocks noGrp="1"/>
          </p:cNvSpPr>
          <p:nvPr>
            <p:ph type="ctrTitle"/>
          </p:nvPr>
        </p:nvSpPr>
        <p:spPr>
          <a:xfrm>
            <a:off x="311700" y="0"/>
            <a:ext cx="8520600" cy="6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2"/>
                </a:solidFill>
              </a:rPr>
              <a:t>Deprocessed Image Contrast</a:t>
            </a:r>
            <a:endParaRPr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fade">
                                      <p:cBhvr>
                                        <p:cTn id="17"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3281</Words>
  <Application>Microsoft Office PowerPoint</Application>
  <PresentationFormat>On-screen Show (16:9)</PresentationFormat>
  <Paragraphs>302</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Roboto Thin</vt:lpstr>
      <vt:lpstr>Roboto Black</vt:lpstr>
      <vt:lpstr>Roboto Mono Thin</vt:lpstr>
      <vt:lpstr>Roboto Light</vt:lpstr>
      <vt:lpstr>Times</vt:lpstr>
      <vt:lpstr>Roboto</vt:lpstr>
      <vt:lpstr>Arial</vt:lpstr>
      <vt:lpstr>Bree Serif</vt:lpstr>
      <vt:lpstr>Roboto Mono</vt:lpstr>
      <vt:lpstr>Didact Gothic</vt:lpstr>
      <vt:lpstr>WEB PROPOSAL</vt:lpstr>
      <vt:lpstr>SRCNN  Super Resolution using Deep CNNs Image Patch Upsampling</vt:lpstr>
      <vt:lpstr>Introduction</vt:lpstr>
      <vt:lpstr>Objectives</vt:lpstr>
      <vt:lpstr>Methodology</vt:lpstr>
      <vt:lpstr>Available Upsampling Techniques</vt:lpstr>
      <vt:lpstr>Chosen Upsampling Technique - Bicubic</vt:lpstr>
      <vt:lpstr>Implementation Procedure</vt:lpstr>
      <vt:lpstr>Deprocessing</vt:lpstr>
      <vt:lpstr>PowerPoint Presentation</vt:lpstr>
      <vt:lpstr>Upsampling</vt:lpstr>
      <vt:lpstr>Evaluation</vt:lpstr>
      <vt:lpstr>Evaluation Metrics</vt:lpstr>
      <vt:lpstr>More Evaluation Metrics</vt:lpstr>
      <vt:lpstr>Other Evaluation Metrics</vt:lpstr>
      <vt:lpstr>Results</vt:lpstr>
      <vt:lpstr>Q &amp; Session</vt:lpstr>
      <vt:lpstr>Q &amp; Session</vt:lpstr>
      <vt:lpstr>Q &amp; Session</vt:lpstr>
      <vt:lpstr>Q &amp; Session</vt:lpstr>
      <vt:lpstr>Q &amp; Session</vt:lpstr>
      <vt:lpstr>Conclusion </vt:lpstr>
      <vt:lpstr>Q &amp;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SRCNN  Super Resolution using Deep CNNs Image Patch Upsampling</dc:title>
  <cp:lastModifiedBy>rajiv gupta</cp:lastModifiedBy>
  <cp:revision>1</cp:revision>
  <dcterms:modified xsi:type="dcterms:W3CDTF">2021-12-03T12:42:12Z</dcterms:modified>
</cp:coreProperties>
</file>